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Cinzel" charset="1" panose="00000500000000000000"/>
      <p:regular r:id="rId14"/>
    </p:embeddedFont>
    <p:embeddedFont>
      <p:font typeface="Cinzel Bold" charset="1" panose="00000800000000000000"/>
      <p:regular r:id="rId15"/>
    </p:embeddedFont>
    <p:embeddedFont>
      <p:font typeface="Barlow SemiCondensed Bold" charset="1" panose="00000706000000000000"/>
      <p:regular r:id="rId16"/>
    </p:embeddedFont>
    <p:embeddedFont>
      <p:font typeface="Barlow SemiCondensed Bold Bold" charset="1" panose="00000A06000000000000"/>
      <p:regular r:id="rId17"/>
    </p:embeddedFont>
    <p:embeddedFont>
      <p:font typeface="Barlow SemiCondensed Bold Italics" charset="1" panose="00000706000000000000"/>
      <p:regular r:id="rId18"/>
    </p:embeddedFont>
    <p:embeddedFont>
      <p:font typeface="Barlow SemiCondensed Bold Bold Italics" charset="1" panose="00000A06000000000000"/>
      <p:regular r:id="rId19"/>
    </p:embeddedFont>
    <p:embeddedFont>
      <p:font typeface="Open Sans Light" charset="1" panose="020B0306030504020204"/>
      <p:regular r:id="rId20"/>
    </p:embeddedFont>
    <p:embeddedFont>
      <p:font typeface="Open Sans Light Bold" charset="1" panose="020B0806030504020204"/>
      <p:regular r:id="rId21"/>
    </p:embeddedFont>
    <p:embeddedFont>
      <p:font typeface="Open Sans Light Italics" charset="1" panose="020B0306030504020204"/>
      <p:regular r:id="rId22"/>
    </p:embeddedFont>
    <p:embeddedFont>
      <p:font typeface="Open Sans Light Bold Italics" charset="1" panose="020B0806030504020204"/>
      <p:regular r:id="rId23"/>
    </p:embeddedFont>
    <p:embeddedFont>
      <p:font typeface="Open Sans Extra Bold" charset="1" panose="020B0906030804020204"/>
      <p:regular r:id="rId24"/>
    </p:embeddedFont>
    <p:embeddedFont>
      <p:font typeface="Open Sans Extra Bold Italics" charset="1" panose="020B0906030804020204"/>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Roca One Black" charset="1" panose="00000A00000000000000"/>
      <p:regular r:id="rId30"/>
    </p:embeddedFont>
    <p:embeddedFont>
      <p:font typeface="Roca One Black Bold" charset="1" panose="00000A00000000000000"/>
      <p:regular r:id="rId31"/>
    </p:embeddedFont>
    <p:embeddedFont>
      <p:font typeface="Roca One Black Italics" charset="1" panose="00000A00000000000000"/>
      <p:regular r:id="rId32"/>
    </p:embeddedFont>
    <p:embeddedFont>
      <p:font typeface="Roca One Black Bold Italics" charset="1" panose="00000A00000000000000"/>
      <p:regular r:id="rId33"/>
    </p:embeddedFont>
    <p:embeddedFont>
      <p:font typeface="Roca One" charset="1" panose="00000500000000000000"/>
      <p:regular r:id="rId34"/>
    </p:embeddedFont>
    <p:embeddedFont>
      <p:font typeface="Roca One Bold" charset="1" panose="00000800000000000000"/>
      <p:regular r:id="rId35"/>
    </p:embeddedFont>
    <p:embeddedFont>
      <p:font typeface="Roca One Italics" charset="1" panose="00000500000000000000"/>
      <p:regular r:id="rId36"/>
    </p:embeddedFont>
    <p:embeddedFont>
      <p:font typeface="Roca One Bold Italics" charset="1" panose="000008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2" Target="../media/image4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4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2227215" y="-628442"/>
            <a:ext cx="6863919" cy="11317185"/>
          </a:xfrm>
          <a:custGeom>
            <a:avLst/>
            <a:gdLst/>
            <a:ahLst/>
            <a:cxnLst/>
            <a:rect r="r" b="b" t="t" l="l"/>
            <a:pathLst>
              <a:path h="11317185" w="6863919">
                <a:moveTo>
                  <a:pt x="0" y="0"/>
                </a:moveTo>
                <a:lnTo>
                  <a:pt x="6863919" y="0"/>
                </a:lnTo>
                <a:lnTo>
                  <a:pt x="6863919" y="11317185"/>
                </a:lnTo>
                <a:lnTo>
                  <a:pt x="0" y="11317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64953" y="-628442"/>
            <a:ext cx="7648793" cy="11045189"/>
          </a:xfrm>
          <a:custGeom>
            <a:avLst/>
            <a:gdLst/>
            <a:ahLst/>
            <a:cxnLst/>
            <a:rect r="r" b="b" t="t" l="l"/>
            <a:pathLst>
              <a:path h="11045189" w="7648793">
                <a:moveTo>
                  <a:pt x="0" y="0"/>
                </a:moveTo>
                <a:lnTo>
                  <a:pt x="7648794" y="0"/>
                </a:lnTo>
                <a:lnTo>
                  <a:pt x="7648794" y="11045189"/>
                </a:lnTo>
                <a:lnTo>
                  <a:pt x="0" y="11045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199108" y="1028700"/>
            <a:ext cx="2060192" cy="2060192"/>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47625">
              <a:solidFill>
                <a:srgbClr val="FFAF00"/>
              </a:solidFill>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500"/>
                </a:lnSpc>
              </a:pPr>
            </a:p>
          </p:txBody>
        </p:sp>
      </p:grpSp>
      <p:sp>
        <p:nvSpPr>
          <p:cNvPr name="Freeform 7" id="7"/>
          <p:cNvSpPr/>
          <p:nvPr/>
        </p:nvSpPr>
        <p:spPr>
          <a:xfrm flipH="false" flipV="false" rot="0">
            <a:off x="1028700" y="948825"/>
            <a:ext cx="918424" cy="996317"/>
          </a:xfrm>
          <a:custGeom>
            <a:avLst/>
            <a:gdLst/>
            <a:ahLst/>
            <a:cxnLst/>
            <a:rect r="r" b="b" t="t" l="l"/>
            <a:pathLst>
              <a:path h="996317" w="918424">
                <a:moveTo>
                  <a:pt x="0" y="0"/>
                </a:moveTo>
                <a:lnTo>
                  <a:pt x="918424" y="0"/>
                </a:lnTo>
                <a:lnTo>
                  <a:pt x="918424" y="996317"/>
                </a:lnTo>
                <a:lnTo>
                  <a:pt x="0" y="9963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18223" y="3320669"/>
            <a:ext cx="8115300" cy="1428750"/>
          </a:xfrm>
          <a:prstGeom prst="rect">
            <a:avLst/>
          </a:prstGeom>
        </p:spPr>
        <p:txBody>
          <a:bodyPr anchor="t" rtlCol="false" tIns="0" lIns="0" bIns="0" rIns="0">
            <a:spAutoFit/>
          </a:bodyPr>
          <a:lstStyle/>
          <a:p>
            <a:pPr algn="just" marL="0" indent="0" lvl="0">
              <a:lnSpc>
                <a:spcPts val="11279"/>
              </a:lnSpc>
              <a:spcBef>
                <a:spcPct val="0"/>
              </a:spcBef>
            </a:pPr>
            <a:r>
              <a:rPr lang="en-US" sz="9399">
                <a:solidFill>
                  <a:srgbClr val="3C7F72"/>
                </a:solidFill>
                <a:latin typeface="Roca One Black"/>
              </a:rPr>
              <a:t>Projet GME9</a:t>
            </a:r>
          </a:p>
        </p:txBody>
      </p:sp>
      <p:sp>
        <p:nvSpPr>
          <p:cNvPr name="TextBox 9" id="9"/>
          <p:cNvSpPr txBox="true"/>
          <p:nvPr/>
        </p:nvSpPr>
        <p:spPr>
          <a:xfrm rot="0">
            <a:off x="918223" y="5170378"/>
            <a:ext cx="8336253" cy="1561488"/>
          </a:xfrm>
          <a:prstGeom prst="rect">
            <a:avLst/>
          </a:prstGeom>
        </p:spPr>
        <p:txBody>
          <a:bodyPr anchor="t" rtlCol="false" tIns="0" lIns="0" bIns="0" rIns="0">
            <a:spAutoFit/>
          </a:bodyPr>
          <a:lstStyle/>
          <a:p>
            <a:pPr>
              <a:lnSpc>
                <a:spcPts val="5840"/>
              </a:lnSpc>
            </a:pPr>
            <a:r>
              <a:rPr lang="en-US" sz="7300">
                <a:solidFill>
                  <a:srgbClr val="D34A24"/>
                </a:solidFill>
                <a:latin typeface="Roca One"/>
              </a:rPr>
              <a:t>Les propriétés intrinsèques</a:t>
            </a:r>
          </a:p>
        </p:txBody>
      </p:sp>
      <p:sp>
        <p:nvSpPr>
          <p:cNvPr name="TextBox 10" id="10"/>
          <p:cNvSpPr txBox="true"/>
          <p:nvPr/>
        </p:nvSpPr>
        <p:spPr>
          <a:xfrm rot="0">
            <a:off x="15445473" y="1652777"/>
            <a:ext cx="1567462" cy="764413"/>
          </a:xfrm>
          <a:prstGeom prst="rect">
            <a:avLst/>
          </a:prstGeom>
        </p:spPr>
        <p:txBody>
          <a:bodyPr anchor="t" rtlCol="false" tIns="0" lIns="0" bIns="0" rIns="0">
            <a:spAutoFit/>
          </a:bodyPr>
          <a:lstStyle/>
          <a:p>
            <a:pPr algn="ctr">
              <a:lnSpc>
                <a:spcPts val="3145"/>
              </a:lnSpc>
            </a:pPr>
            <a:r>
              <a:rPr lang="en-US" sz="2199" spc="1627">
                <a:solidFill>
                  <a:srgbClr val="000000"/>
                </a:solidFill>
                <a:latin typeface="Open Sauce Bold"/>
              </a:rPr>
              <a:t>20</a:t>
            </a:r>
          </a:p>
          <a:p>
            <a:pPr algn="ctr" marL="0" indent="0" lvl="0">
              <a:lnSpc>
                <a:spcPts val="3145"/>
              </a:lnSpc>
            </a:pPr>
            <a:r>
              <a:rPr lang="en-US" sz="2199" spc="1627">
                <a:solidFill>
                  <a:srgbClr val="000000"/>
                </a:solidFill>
                <a:latin typeface="Open Sauce Bold"/>
              </a:rPr>
              <a:t>23</a:t>
            </a:r>
          </a:p>
        </p:txBody>
      </p:sp>
      <p:sp>
        <p:nvSpPr>
          <p:cNvPr name="TextBox 11" id="11"/>
          <p:cNvSpPr txBox="true"/>
          <p:nvPr/>
        </p:nvSpPr>
        <p:spPr>
          <a:xfrm rot="0">
            <a:off x="10305716" y="8406087"/>
            <a:ext cx="4756684" cy="1374140"/>
          </a:xfrm>
          <a:prstGeom prst="rect">
            <a:avLst/>
          </a:prstGeom>
        </p:spPr>
        <p:txBody>
          <a:bodyPr anchor="t" rtlCol="false" tIns="0" lIns="0" bIns="0" rIns="0">
            <a:spAutoFit/>
          </a:bodyPr>
          <a:lstStyle/>
          <a:p>
            <a:pPr>
              <a:lnSpc>
                <a:spcPts val="3639"/>
              </a:lnSpc>
            </a:pPr>
            <a:r>
              <a:rPr lang="en-US" sz="2799">
                <a:solidFill>
                  <a:srgbClr val="FFAF00"/>
                </a:solidFill>
                <a:latin typeface="Open Sauce Bold"/>
              </a:rPr>
              <a:t>DUFOUR Léonie </a:t>
            </a:r>
          </a:p>
          <a:p>
            <a:pPr>
              <a:lnSpc>
                <a:spcPts val="3639"/>
              </a:lnSpc>
            </a:pPr>
            <a:r>
              <a:rPr lang="en-US" sz="2799">
                <a:solidFill>
                  <a:srgbClr val="FFAF00"/>
                </a:solidFill>
                <a:latin typeface="Open Sauce Bold"/>
              </a:rPr>
              <a:t>LEMOINE Arnaud </a:t>
            </a:r>
          </a:p>
          <a:p>
            <a:pPr algn="l" marL="0" indent="0" lvl="0">
              <a:lnSpc>
                <a:spcPts val="3639"/>
              </a:lnSpc>
              <a:spcBef>
                <a:spcPct val="0"/>
              </a:spcBef>
            </a:pPr>
            <a:r>
              <a:rPr lang="en-US" sz="2799">
                <a:solidFill>
                  <a:srgbClr val="FFAF00"/>
                </a:solidFill>
                <a:latin typeface="Open Sauce Bold"/>
              </a:rPr>
              <a:t>PIERRE Laurine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4655581" y="6504697"/>
            <a:ext cx="2853253" cy="3332266"/>
          </a:xfrm>
          <a:custGeom>
            <a:avLst/>
            <a:gdLst/>
            <a:ahLst/>
            <a:cxnLst/>
            <a:rect r="r" b="b" t="t" l="l"/>
            <a:pathLst>
              <a:path h="3332266" w="2853253">
                <a:moveTo>
                  <a:pt x="0" y="0"/>
                </a:moveTo>
                <a:lnTo>
                  <a:pt x="2853253" y="0"/>
                </a:lnTo>
                <a:lnTo>
                  <a:pt x="2853253" y="3332266"/>
                </a:lnTo>
                <a:lnTo>
                  <a:pt x="0" y="3332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01149"/>
            <a:ext cx="18288000" cy="1134300"/>
          </a:xfrm>
          <a:prstGeom prst="rect">
            <a:avLst/>
          </a:prstGeom>
        </p:spPr>
        <p:txBody>
          <a:bodyPr anchor="t" rtlCol="false" tIns="0" lIns="0" bIns="0" rIns="0">
            <a:spAutoFit/>
          </a:bodyPr>
          <a:lstStyle/>
          <a:p>
            <a:pPr algn="ctr">
              <a:lnSpc>
                <a:spcPts val="8477"/>
              </a:lnSpc>
            </a:pPr>
            <a:r>
              <a:rPr lang="en-US" sz="8477">
                <a:solidFill>
                  <a:srgbClr val="FF9E5E"/>
                </a:solidFill>
                <a:latin typeface="Barlow SemiCondensed Bold Bold"/>
              </a:rPr>
              <a:t>PIÉZOÉLECTRICITÉ</a:t>
            </a:r>
          </a:p>
        </p:txBody>
      </p:sp>
      <p:sp>
        <p:nvSpPr>
          <p:cNvPr name="TextBox 4" id="4"/>
          <p:cNvSpPr txBox="true"/>
          <p:nvPr/>
        </p:nvSpPr>
        <p:spPr>
          <a:xfrm rot="0">
            <a:off x="232145" y="1430472"/>
            <a:ext cx="2542133" cy="688920"/>
          </a:xfrm>
          <a:prstGeom prst="rect">
            <a:avLst/>
          </a:prstGeom>
        </p:spPr>
        <p:txBody>
          <a:bodyPr anchor="t" rtlCol="false" tIns="0" lIns="0" bIns="0" rIns="0">
            <a:spAutoFit/>
          </a:bodyPr>
          <a:lstStyle/>
          <a:p>
            <a:pPr algn="ctr">
              <a:lnSpc>
                <a:spcPts val="5603"/>
              </a:lnSpc>
            </a:pPr>
            <a:r>
              <a:rPr lang="en-US" sz="4002">
                <a:solidFill>
                  <a:srgbClr val="D34A24"/>
                </a:solidFill>
                <a:latin typeface="Open Sans Light Bold"/>
              </a:rPr>
              <a:t>Définition</a:t>
            </a:r>
          </a:p>
        </p:txBody>
      </p:sp>
      <p:sp>
        <p:nvSpPr>
          <p:cNvPr name="TextBox 5" id="5"/>
          <p:cNvSpPr txBox="true"/>
          <p:nvPr/>
        </p:nvSpPr>
        <p:spPr>
          <a:xfrm rot="0">
            <a:off x="232145" y="6100821"/>
            <a:ext cx="6116952" cy="613001"/>
          </a:xfrm>
          <a:prstGeom prst="rect">
            <a:avLst/>
          </a:prstGeom>
        </p:spPr>
        <p:txBody>
          <a:bodyPr anchor="t" rtlCol="false" tIns="0" lIns="0" bIns="0" rIns="0">
            <a:spAutoFit/>
          </a:bodyPr>
          <a:lstStyle/>
          <a:p>
            <a:pPr>
              <a:lnSpc>
                <a:spcPts val="5062"/>
              </a:lnSpc>
            </a:pPr>
            <a:r>
              <a:rPr lang="en-US" sz="3616">
                <a:solidFill>
                  <a:srgbClr val="D34A24"/>
                </a:solidFill>
                <a:latin typeface="Open Sans Light Bold"/>
              </a:rPr>
              <a:t>Exemple d'utilisation</a:t>
            </a:r>
          </a:p>
        </p:txBody>
      </p:sp>
      <p:sp>
        <p:nvSpPr>
          <p:cNvPr name="TextBox 6" id="6"/>
          <p:cNvSpPr txBox="true"/>
          <p:nvPr/>
        </p:nvSpPr>
        <p:spPr>
          <a:xfrm rot="0">
            <a:off x="0" y="2328943"/>
            <a:ext cx="18288000" cy="2887980"/>
          </a:xfrm>
          <a:prstGeom prst="rect">
            <a:avLst/>
          </a:prstGeom>
        </p:spPr>
        <p:txBody>
          <a:bodyPr anchor="t" rtlCol="false" tIns="0" lIns="0" bIns="0" rIns="0">
            <a:spAutoFit/>
          </a:bodyPr>
          <a:lstStyle/>
          <a:p>
            <a:pPr algn="ctr">
              <a:lnSpc>
                <a:spcPts val="4620"/>
              </a:lnSpc>
            </a:pPr>
            <a:r>
              <a:rPr lang="en-US" sz="3300">
                <a:solidFill>
                  <a:srgbClr val="BF372A"/>
                </a:solidFill>
                <a:latin typeface="Open Sans Light"/>
              </a:rPr>
              <a:t>La piézoélectricité est une propriété étonnante que certains matériaux possèdent. Quand on les presse ou qu'on les appuie, ils peuvent produire de l'électricité ! C'est ce qu'on appelle l'effet piézoélectrique direct. Mais ce n'est pas tout ! Ces matériaux sont également capables de changer leur forme lorsqu'on leur applique une tension électrique. C'est l'effet piézoélectrique inverse. En résumé, ils peuvent convertir l'énergie mécanique en énergie électrique, et vice versa.</a:t>
            </a:r>
          </a:p>
        </p:txBody>
      </p:sp>
      <p:sp>
        <p:nvSpPr>
          <p:cNvPr name="TextBox 7" id="7"/>
          <p:cNvSpPr txBox="true"/>
          <p:nvPr/>
        </p:nvSpPr>
        <p:spPr>
          <a:xfrm rot="0">
            <a:off x="695072" y="6647147"/>
            <a:ext cx="13190804" cy="2980690"/>
          </a:xfrm>
          <a:prstGeom prst="rect">
            <a:avLst/>
          </a:prstGeom>
        </p:spPr>
        <p:txBody>
          <a:bodyPr anchor="t" rtlCol="false" tIns="0" lIns="0" bIns="0" rIns="0">
            <a:spAutoFit/>
          </a:bodyPr>
          <a:lstStyle/>
          <a:p>
            <a:pPr algn="ctr">
              <a:lnSpc>
                <a:spcPts val="4759"/>
              </a:lnSpc>
            </a:pPr>
            <a:r>
              <a:rPr lang="en-US" sz="3399">
                <a:solidFill>
                  <a:srgbClr val="BF372A"/>
                </a:solidFill>
                <a:latin typeface="Open Sans Light"/>
              </a:rPr>
              <a:t>Pèse-personne:</a:t>
            </a:r>
          </a:p>
          <a:p>
            <a:pPr algn="ctr">
              <a:lnSpc>
                <a:spcPts val="4759"/>
              </a:lnSpc>
            </a:pPr>
            <a:r>
              <a:rPr lang="en-US" sz="3399">
                <a:solidFill>
                  <a:srgbClr val="BF372A"/>
                </a:solidFill>
                <a:latin typeface="Open Sans Light"/>
              </a:rPr>
              <a:t>L'individu monte sur le pèse-personne. Une déformation est effectuée sur les matériaux ce qui provoquent une tension électrique. A l'aide de cette tension, le poids de l'individu est calculée.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6263704" y="7679218"/>
            <a:ext cx="1785659" cy="2262932"/>
          </a:xfrm>
          <a:custGeom>
            <a:avLst/>
            <a:gdLst/>
            <a:ahLst/>
            <a:cxnLst/>
            <a:rect r="r" b="b" t="t" l="l"/>
            <a:pathLst>
              <a:path h="2262932" w="1785659">
                <a:moveTo>
                  <a:pt x="0" y="0"/>
                </a:moveTo>
                <a:lnTo>
                  <a:pt x="1785660" y="0"/>
                </a:lnTo>
                <a:lnTo>
                  <a:pt x="1785660" y="2262932"/>
                </a:lnTo>
                <a:lnTo>
                  <a:pt x="0" y="2262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30448" y="7632880"/>
            <a:ext cx="1811121" cy="2782449"/>
          </a:xfrm>
          <a:custGeom>
            <a:avLst/>
            <a:gdLst/>
            <a:ahLst/>
            <a:cxnLst/>
            <a:rect r="r" b="b" t="t" l="l"/>
            <a:pathLst>
              <a:path h="2782449" w="1811121">
                <a:moveTo>
                  <a:pt x="0" y="0"/>
                </a:moveTo>
                <a:lnTo>
                  <a:pt x="1811121" y="0"/>
                </a:lnTo>
                <a:lnTo>
                  <a:pt x="1811121" y="2782449"/>
                </a:lnTo>
                <a:lnTo>
                  <a:pt x="0" y="27824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101149"/>
            <a:ext cx="18288000" cy="1134300"/>
          </a:xfrm>
          <a:prstGeom prst="rect">
            <a:avLst/>
          </a:prstGeom>
        </p:spPr>
        <p:txBody>
          <a:bodyPr anchor="t" rtlCol="false" tIns="0" lIns="0" bIns="0" rIns="0">
            <a:spAutoFit/>
          </a:bodyPr>
          <a:lstStyle/>
          <a:p>
            <a:pPr algn="ctr">
              <a:lnSpc>
                <a:spcPts val="8477"/>
              </a:lnSpc>
            </a:pPr>
            <a:r>
              <a:rPr lang="en-US" sz="8477">
                <a:solidFill>
                  <a:srgbClr val="FF9E5E"/>
                </a:solidFill>
                <a:latin typeface="Barlow SemiCondensed Bold Bold"/>
              </a:rPr>
              <a:t>PYROÉLECTRICITÉ</a:t>
            </a:r>
          </a:p>
        </p:txBody>
      </p:sp>
      <p:sp>
        <p:nvSpPr>
          <p:cNvPr name="TextBox 5" id="5"/>
          <p:cNvSpPr txBox="true"/>
          <p:nvPr/>
        </p:nvSpPr>
        <p:spPr>
          <a:xfrm rot="0">
            <a:off x="232145" y="848127"/>
            <a:ext cx="2542133" cy="688920"/>
          </a:xfrm>
          <a:prstGeom prst="rect">
            <a:avLst/>
          </a:prstGeom>
        </p:spPr>
        <p:txBody>
          <a:bodyPr anchor="t" rtlCol="false" tIns="0" lIns="0" bIns="0" rIns="0">
            <a:spAutoFit/>
          </a:bodyPr>
          <a:lstStyle/>
          <a:p>
            <a:pPr algn="ctr">
              <a:lnSpc>
                <a:spcPts val="5603"/>
              </a:lnSpc>
            </a:pPr>
            <a:r>
              <a:rPr lang="en-US" sz="4002">
                <a:solidFill>
                  <a:srgbClr val="D34A24"/>
                </a:solidFill>
                <a:latin typeface="Open Sans Light Bold"/>
              </a:rPr>
              <a:t>Définition</a:t>
            </a:r>
          </a:p>
        </p:txBody>
      </p:sp>
      <p:sp>
        <p:nvSpPr>
          <p:cNvPr name="TextBox 6" id="6"/>
          <p:cNvSpPr txBox="true"/>
          <p:nvPr/>
        </p:nvSpPr>
        <p:spPr>
          <a:xfrm rot="0">
            <a:off x="0" y="1688419"/>
            <a:ext cx="18288000" cy="3069590"/>
          </a:xfrm>
          <a:prstGeom prst="rect">
            <a:avLst/>
          </a:prstGeom>
        </p:spPr>
        <p:txBody>
          <a:bodyPr anchor="t" rtlCol="false" tIns="0" lIns="0" bIns="0" rIns="0">
            <a:spAutoFit/>
          </a:bodyPr>
          <a:lstStyle/>
          <a:p>
            <a:pPr algn="ctr">
              <a:lnSpc>
                <a:spcPts val="4060"/>
              </a:lnSpc>
            </a:pPr>
            <a:r>
              <a:rPr lang="en-US" sz="2900">
                <a:solidFill>
                  <a:srgbClr val="BF372A"/>
                </a:solidFill>
                <a:latin typeface="Open Sans Light"/>
              </a:rPr>
              <a:t>La pyroélectricité est une propriété fascinante que certains matériaux possèdent. Lorsqu'ils sont soumis à des changements de température, leur polarisation électrique se modifie. Cela crée une petite différence de potentiel électrique qui disparaît après un certain temps. Cette variation de potentiel peut générer un courant électrique, ce qui rend ces matériaux très utiles pour détecter des radiations ou produire de l'électricité.</a:t>
            </a:r>
          </a:p>
          <a:p>
            <a:pPr algn="ctr">
              <a:lnSpc>
                <a:spcPts val="4060"/>
              </a:lnSpc>
            </a:pPr>
            <a:r>
              <a:rPr lang="en-US" sz="2900">
                <a:solidFill>
                  <a:srgbClr val="BF372A"/>
                </a:solidFill>
                <a:latin typeface="Open Sans Light"/>
              </a:rPr>
              <a:t>En résumé, la pyroélectricité permet à ces matériaux de réagir aux changements de température en produisant de l'électricité de manière temporaire.</a:t>
            </a:r>
          </a:p>
        </p:txBody>
      </p:sp>
      <p:sp>
        <p:nvSpPr>
          <p:cNvPr name="TextBox 7" id="7"/>
          <p:cNvSpPr txBox="true"/>
          <p:nvPr/>
        </p:nvSpPr>
        <p:spPr>
          <a:xfrm rot="0">
            <a:off x="0" y="5971085"/>
            <a:ext cx="18288000" cy="1661795"/>
          </a:xfrm>
          <a:prstGeom prst="rect">
            <a:avLst/>
          </a:prstGeom>
        </p:spPr>
        <p:txBody>
          <a:bodyPr anchor="t" rtlCol="false" tIns="0" lIns="0" bIns="0" rIns="0">
            <a:spAutoFit/>
          </a:bodyPr>
          <a:lstStyle/>
          <a:p>
            <a:pPr algn="ctr">
              <a:lnSpc>
                <a:spcPts val="4480"/>
              </a:lnSpc>
            </a:pPr>
            <a:r>
              <a:rPr lang="en-US" sz="3200">
                <a:solidFill>
                  <a:srgbClr val="BF372A"/>
                </a:solidFill>
                <a:latin typeface="Open Sans Light"/>
              </a:rPr>
              <a:t>Capteur de mouvement:</a:t>
            </a:r>
          </a:p>
          <a:p>
            <a:pPr algn="ctr">
              <a:lnSpc>
                <a:spcPts val="4480"/>
              </a:lnSpc>
            </a:pPr>
            <a:r>
              <a:rPr lang="en-US" sz="3200">
                <a:solidFill>
                  <a:srgbClr val="BF372A"/>
                </a:solidFill>
                <a:latin typeface="Open Sans Light"/>
              </a:rPr>
              <a:t>Les capteurs de mouvement captent la chaleur des individus présents. Cela génère une tension électrique. Lors d'un mouvement, la tension varie sur qui déclenche un alerte à l'aide du capteur. </a:t>
            </a:r>
          </a:p>
        </p:txBody>
      </p:sp>
      <p:sp>
        <p:nvSpPr>
          <p:cNvPr name="TextBox 8" id="8"/>
          <p:cNvSpPr txBox="true"/>
          <p:nvPr/>
        </p:nvSpPr>
        <p:spPr>
          <a:xfrm rot="0">
            <a:off x="232145" y="5205684"/>
            <a:ext cx="6116952" cy="613001"/>
          </a:xfrm>
          <a:prstGeom prst="rect">
            <a:avLst/>
          </a:prstGeom>
        </p:spPr>
        <p:txBody>
          <a:bodyPr anchor="t" rtlCol="false" tIns="0" lIns="0" bIns="0" rIns="0">
            <a:spAutoFit/>
          </a:bodyPr>
          <a:lstStyle/>
          <a:p>
            <a:pPr>
              <a:lnSpc>
                <a:spcPts val="5062"/>
              </a:lnSpc>
            </a:pPr>
            <a:r>
              <a:rPr lang="en-US" sz="3616">
                <a:solidFill>
                  <a:srgbClr val="D34A24"/>
                </a:solidFill>
                <a:latin typeface="Open Sans Light Bold"/>
              </a:rPr>
              <a:t>Exemple d'utilisation</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FFBED"/>
        </a:solidFill>
      </p:bgPr>
    </p:bg>
    <p:spTree>
      <p:nvGrpSpPr>
        <p:cNvPr id="1" name=""/>
        <p:cNvGrpSpPr/>
        <p:nvPr/>
      </p:nvGrpSpPr>
      <p:grpSpPr>
        <a:xfrm>
          <a:off x="0" y="0"/>
          <a:ext cx="0" cy="0"/>
          <a:chOff x="0" y="0"/>
          <a:chExt cx="0" cy="0"/>
        </a:xfrm>
      </p:grpSpPr>
      <p:sp>
        <p:nvSpPr>
          <p:cNvPr name="TextBox 2" id="2"/>
          <p:cNvSpPr txBox="true"/>
          <p:nvPr/>
        </p:nvSpPr>
        <p:spPr>
          <a:xfrm rot="0">
            <a:off x="0" y="101149"/>
            <a:ext cx="18288000" cy="1134300"/>
          </a:xfrm>
          <a:prstGeom prst="rect">
            <a:avLst/>
          </a:prstGeom>
        </p:spPr>
        <p:txBody>
          <a:bodyPr anchor="t" rtlCol="false" tIns="0" lIns="0" bIns="0" rIns="0">
            <a:spAutoFit/>
          </a:bodyPr>
          <a:lstStyle/>
          <a:p>
            <a:pPr algn="ctr">
              <a:lnSpc>
                <a:spcPts val="8477"/>
              </a:lnSpc>
            </a:pPr>
            <a:r>
              <a:rPr lang="en-US" sz="8477">
                <a:solidFill>
                  <a:srgbClr val="FF9E5E"/>
                </a:solidFill>
                <a:latin typeface="Barlow SemiCondensed Bold Bold"/>
              </a:rPr>
              <a:t>FERROÉLECTRICITÉ</a:t>
            </a:r>
          </a:p>
        </p:txBody>
      </p:sp>
      <p:sp>
        <p:nvSpPr>
          <p:cNvPr name="TextBox 3" id="3"/>
          <p:cNvSpPr txBox="true"/>
          <p:nvPr/>
        </p:nvSpPr>
        <p:spPr>
          <a:xfrm rot="0">
            <a:off x="232145" y="1430472"/>
            <a:ext cx="2542133" cy="688920"/>
          </a:xfrm>
          <a:prstGeom prst="rect">
            <a:avLst/>
          </a:prstGeom>
        </p:spPr>
        <p:txBody>
          <a:bodyPr anchor="t" rtlCol="false" tIns="0" lIns="0" bIns="0" rIns="0">
            <a:spAutoFit/>
          </a:bodyPr>
          <a:lstStyle/>
          <a:p>
            <a:pPr algn="ctr">
              <a:lnSpc>
                <a:spcPts val="5603"/>
              </a:lnSpc>
            </a:pPr>
            <a:r>
              <a:rPr lang="en-US" sz="4002">
                <a:solidFill>
                  <a:srgbClr val="D34A24"/>
                </a:solidFill>
                <a:latin typeface="Open Sans Light Bold"/>
              </a:rPr>
              <a:t>Définition</a:t>
            </a:r>
          </a:p>
        </p:txBody>
      </p:sp>
      <p:sp>
        <p:nvSpPr>
          <p:cNvPr name="TextBox 4" id="4"/>
          <p:cNvSpPr txBox="true"/>
          <p:nvPr/>
        </p:nvSpPr>
        <p:spPr>
          <a:xfrm rot="0">
            <a:off x="0" y="6033722"/>
            <a:ext cx="6116952" cy="613001"/>
          </a:xfrm>
          <a:prstGeom prst="rect">
            <a:avLst/>
          </a:prstGeom>
        </p:spPr>
        <p:txBody>
          <a:bodyPr anchor="t" rtlCol="false" tIns="0" lIns="0" bIns="0" rIns="0">
            <a:spAutoFit/>
          </a:bodyPr>
          <a:lstStyle/>
          <a:p>
            <a:pPr algn="ctr">
              <a:lnSpc>
                <a:spcPts val="5062"/>
              </a:lnSpc>
            </a:pPr>
            <a:r>
              <a:rPr lang="en-US" sz="3616">
                <a:solidFill>
                  <a:srgbClr val="D34A24"/>
                </a:solidFill>
                <a:latin typeface="Open Sans Light Bold"/>
              </a:rPr>
              <a:t>Exemple d'utilisation</a:t>
            </a:r>
          </a:p>
        </p:txBody>
      </p:sp>
      <p:sp>
        <p:nvSpPr>
          <p:cNvPr name="TextBox 5" id="5"/>
          <p:cNvSpPr txBox="true"/>
          <p:nvPr/>
        </p:nvSpPr>
        <p:spPr>
          <a:xfrm rot="0">
            <a:off x="0" y="2328943"/>
            <a:ext cx="18288000" cy="3580765"/>
          </a:xfrm>
          <a:prstGeom prst="rect">
            <a:avLst/>
          </a:prstGeom>
        </p:spPr>
        <p:txBody>
          <a:bodyPr anchor="t" rtlCol="false" tIns="0" lIns="0" bIns="0" rIns="0">
            <a:spAutoFit/>
          </a:bodyPr>
          <a:lstStyle/>
          <a:p>
            <a:pPr algn="ctr">
              <a:lnSpc>
                <a:spcPts val="4759"/>
              </a:lnSpc>
            </a:pPr>
            <a:r>
              <a:rPr lang="en-US" sz="3399">
                <a:solidFill>
                  <a:srgbClr val="BF372A"/>
                </a:solidFill>
                <a:latin typeface="Open Sans Light"/>
              </a:rPr>
              <a:t>La ferroélectricité est une propriété des matériaux où ils peuvent avoir une polarisation électrique naturelle qui peut être modifiée, et cela trouve des applications importantes dans le domaine de la microélectronique pour la fabrication de divers composants.</a:t>
            </a:r>
          </a:p>
          <a:p>
            <a:pPr algn="ctr">
              <a:lnSpc>
                <a:spcPts val="4759"/>
              </a:lnSpc>
            </a:pPr>
            <a:r>
              <a:rPr lang="en-US" sz="3399">
                <a:solidFill>
                  <a:srgbClr val="BF372A"/>
                </a:solidFill>
                <a:latin typeface="Open Sans Light"/>
              </a:rPr>
              <a:t>Pour comprendre cela plus simplement, on peut imaginer que les charges positives et négatives dans le matériau ne sont pas parfaitement alignées au centre, mais qu'elles sont légèrement décalées. Ce décalage crée une polarisation électrique dans le matériau.</a:t>
            </a:r>
          </a:p>
        </p:txBody>
      </p:sp>
      <p:sp>
        <p:nvSpPr>
          <p:cNvPr name="TextBox 6" id="6"/>
          <p:cNvSpPr txBox="true"/>
          <p:nvPr/>
        </p:nvSpPr>
        <p:spPr>
          <a:xfrm rot="0">
            <a:off x="0" y="6856273"/>
            <a:ext cx="18288000" cy="3580765"/>
          </a:xfrm>
          <a:prstGeom prst="rect">
            <a:avLst/>
          </a:prstGeom>
        </p:spPr>
        <p:txBody>
          <a:bodyPr anchor="t" rtlCol="false" tIns="0" lIns="0" bIns="0" rIns="0">
            <a:spAutoFit/>
          </a:bodyPr>
          <a:lstStyle/>
          <a:p>
            <a:pPr algn="ctr">
              <a:lnSpc>
                <a:spcPts val="4759"/>
              </a:lnSpc>
            </a:pPr>
            <a:r>
              <a:rPr lang="en-US" sz="3399">
                <a:solidFill>
                  <a:srgbClr val="BF372A"/>
                </a:solidFill>
                <a:latin typeface="Open Sans Light"/>
              </a:rPr>
              <a:t>Écrans tactiles :</a:t>
            </a:r>
          </a:p>
          <a:p>
            <a:pPr algn="ctr">
              <a:lnSpc>
                <a:spcPts val="4759"/>
              </a:lnSpc>
            </a:pPr>
            <a:r>
              <a:rPr lang="en-US" sz="3399">
                <a:solidFill>
                  <a:srgbClr val="BF372A"/>
                </a:solidFill>
                <a:latin typeface="Open Sans Light"/>
              </a:rPr>
              <a:t>Certains écrans tactiles utilisent des matériaux ferroélectriques pour détecter et répondre aux interactions tactiles des utilisateurs. Les propriétés ferroélectriques permettent une réponse rapide et précise aux pressions et aux mouvements, offrant une expérience utilisateur améliorée.</a:t>
            </a:r>
          </a:p>
          <a:p>
            <a:pPr algn="ct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2049811" y="1860521"/>
            <a:ext cx="14430675" cy="6565957"/>
          </a:xfrm>
          <a:custGeom>
            <a:avLst/>
            <a:gdLst/>
            <a:ahLst/>
            <a:cxnLst/>
            <a:rect r="r" b="b" t="t" l="l"/>
            <a:pathLst>
              <a:path h="6565957" w="14430675">
                <a:moveTo>
                  <a:pt x="0" y="0"/>
                </a:moveTo>
                <a:lnTo>
                  <a:pt x="14430675" y="0"/>
                </a:lnTo>
                <a:lnTo>
                  <a:pt x="14430675" y="6565958"/>
                </a:lnTo>
                <a:lnTo>
                  <a:pt x="0" y="65659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53248" y="-87010"/>
            <a:ext cx="1706052" cy="2718808"/>
          </a:xfrm>
          <a:custGeom>
            <a:avLst/>
            <a:gdLst/>
            <a:ahLst/>
            <a:cxnLst/>
            <a:rect r="r" b="b" t="t" l="l"/>
            <a:pathLst>
              <a:path h="2718808" w="1706052">
                <a:moveTo>
                  <a:pt x="0" y="0"/>
                </a:moveTo>
                <a:lnTo>
                  <a:pt x="1706052" y="0"/>
                </a:lnTo>
                <a:lnTo>
                  <a:pt x="1706052" y="2718808"/>
                </a:lnTo>
                <a:lnTo>
                  <a:pt x="0" y="2718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6887858"/>
            <a:ext cx="2535745" cy="4114800"/>
          </a:xfrm>
          <a:custGeom>
            <a:avLst/>
            <a:gdLst/>
            <a:ahLst/>
            <a:cxnLst/>
            <a:rect r="r" b="b" t="t" l="l"/>
            <a:pathLst>
              <a:path h="4114800" w="2535745">
                <a:moveTo>
                  <a:pt x="0" y="0"/>
                </a:moveTo>
                <a:lnTo>
                  <a:pt x="2535745" y="0"/>
                </a:lnTo>
                <a:lnTo>
                  <a:pt x="253574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394939" y="4155660"/>
            <a:ext cx="13737519" cy="1933922"/>
          </a:xfrm>
          <a:prstGeom prst="rect">
            <a:avLst/>
          </a:prstGeom>
        </p:spPr>
        <p:txBody>
          <a:bodyPr anchor="t" rtlCol="false" tIns="0" lIns="0" bIns="0" rIns="0">
            <a:spAutoFit/>
          </a:bodyPr>
          <a:lstStyle/>
          <a:p>
            <a:pPr algn="ctr">
              <a:lnSpc>
                <a:spcPts val="3864"/>
              </a:lnSpc>
              <a:spcBef>
                <a:spcPct val="0"/>
              </a:spcBef>
            </a:pPr>
            <a:r>
              <a:rPr lang="en-US" sz="2972">
                <a:solidFill>
                  <a:srgbClr val="992800"/>
                </a:solidFill>
                <a:latin typeface="Open Sauce"/>
              </a:rPr>
              <a:t>Les propriétés intrinsèques sont les </a:t>
            </a:r>
            <a:r>
              <a:rPr lang="en-US" sz="2972">
                <a:solidFill>
                  <a:srgbClr val="992800"/>
                </a:solidFill>
                <a:latin typeface="Open Sauce Bold"/>
              </a:rPr>
              <a:t>caractéristiques </a:t>
            </a:r>
          </a:p>
          <a:p>
            <a:pPr algn="ctr">
              <a:lnSpc>
                <a:spcPts val="3864"/>
              </a:lnSpc>
              <a:spcBef>
                <a:spcPct val="0"/>
              </a:spcBef>
            </a:pPr>
            <a:r>
              <a:rPr lang="en-US" sz="2972">
                <a:solidFill>
                  <a:srgbClr val="992800"/>
                </a:solidFill>
                <a:latin typeface="Open Sauce Bold"/>
              </a:rPr>
              <a:t>essentielles et fondamentales</a:t>
            </a:r>
            <a:r>
              <a:rPr lang="en-US" sz="2972">
                <a:solidFill>
                  <a:srgbClr val="992800"/>
                </a:solidFill>
                <a:latin typeface="Open Sauce"/>
              </a:rPr>
              <a:t> d'un</a:t>
            </a:r>
            <a:r>
              <a:rPr lang="en-US" sz="2972">
                <a:solidFill>
                  <a:srgbClr val="992800"/>
                </a:solidFill>
                <a:latin typeface="Open Sauce Bold"/>
              </a:rPr>
              <a:t> objet ou d'une substance</a:t>
            </a:r>
            <a:r>
              <a:rPr lang="en-US" sz="2972">
                <a:solidFill>
                  <a:srgbClr val="992800"/>
                </a:solidFill>
                <a:latin typeface="Open Sauce"/>
              </a:rPr>
              <a:t> qui lui sont propres et qui définissent </a:t>
            </a:r>
            <a:r>
              <a:rPr lang="en-US" sz="2972">
                <a:solidFill>
                  <a:srgbClr val="992800"/>
                </a:solidFill>
                <a:latin typeface="Open Sauce Bold"/>
              </a:rPr>
              <a:t>sa nature ou son comportement</a:t>
            </a:r>
            <a:r>
              <a:rPr lang="en-US" sz="2972">
                <a:solidFill>
                  <a:srgbClr val="992800"/>
                </a:solidFill>
                <a:latin typeface="Open Sauce"/>
              </a:rPr>
              <a:t>, </a:t>
            </a:r>
            <a:r>
              <a:rPr lang="en-US" sz="2972">
                <a:solidFill>
                  <a:srgbClr val="992800"/>
                </a:solidFill>
                <a:latin typeface="Open Sauce Bold"/>
              </a:rPr>
              <a:t>indépendamment des facteurs externes</a:t>
            </a:r>
            <a:r>
              <a:rPr lang="en-US" sz="2972">
                <a:solidFill>
                  <a:srgbClr val="992800"/>
                </a:solidFill>
                <a:latin typeface="Open Sauce"/>
              </a:rPr>
              <a:t>.</a:t>
            </a:r>
          </a:p>
        </p:txBody>
      </p:sp>
      <p:sp>
        <p:nvSpPr>
          <p:cNvPr name="TextBox 6" id="6"/>
          <p:cNvSpPr txBox="true"/>
          <p:nvPr/>
        </p:nvSpPr>
        <p:spPr>
          <a:xfrm rot="0">
            <a:off x="405744" y="237723"/>
            <a:ext cx="3978389" cy="1034671"/>
          </a:xfrm>
          <a:prstGeom prst="rect">
            <a:avLst/>
          </a:prstGeom>
        </p:spPr>
        <p:txBody>
          <a:bodyPr anchor="t" rtlCol="false" tIns="0" lIns="0" bIns="0" rIns="0">
            <a:spAutoFit/>
          </a:bodyPr>
          <a:lstStyle/>
          <a:p>
            <a:pPr algn="ctr">
              <a:lnSpc>
                <a:spcPts val="8470"/>
              </a:lnSpc>
            </a:pPr>
            <a:r>
              <a:rPr lang="en-US" sz="6050">
                <a:solidFill>
                  <a:srgbClr val="D34A24"/>
                </a:solidFill>
                <a:latin typeface="Open Sans Extra Bold"/>
              </a:rPr>
              <a:t>Définition</a:t>
            </a:r>
          </a:p>
        </p:txBody>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995244" y="3755269"/>
            <a:ext cx="4058791" cy="6244293"/>
          </a:xfrm>
          <a:custGeom>
            <a:avLst/>
            <a:gdLst/>
            <a:ahLst/>
            <a:cxnLst/>
            <a:rect r="r" b="b" t="t" l="l"/>
            <a:pathLst>
              <a:path h="6244293" w="4058791">
                <a:moveTo>
                  <a:pt x="0" y="0"/>
                </a:moveTo>
                <a:lnTo>
                  <a:pt x="4058791" y="0"/>
                </a:lnTo>
                <a:lnTo>
                  <a:pt x="4058791" y="6244293"/>
                </a:lnTo>
                <a:lnTo>
                  <a:pt x="0" y="6244293"/>
                </a:lnTo>
                <a:lnTo>
                  <a:pt x="0" y="0"/>
                </a:lnTo>
                <a:close/>
              </a:path>
            </a:pathLst>
          </a:custGeom>
          <a:blipFill>
            <a:blip r:embed="rId2"/>
            <a:stretch>
              <a:fillRect l="0" t="0" r="0" b="0"/>
            </a:stretch>
          </a:blipFill>
        </p:spPr>
      </p:sp>
      <p:sp>
        <p:nvSpPr>
          <p:cNvPr name="Freeform 3" id="3"/>
          <p:cNvSpPr/>
          <p:nvPr/>
        </p:nvSpPr>
        <p:spPr>
          <a:xfrm flipH="false" flipV="false" rot="0">
            <a:off x="1649376" y="8505331"/>
            <a:ext cx="2625309" cy="1164109"/>
          </a:xfrm>
          <a:custGeom>
            <a:avLst/>
            <a:gdLst/>
            <a:ahLst/>
            <a:cxnLst/>
            <a:rect r="r" b="b" t="t" l="l"/>
            <a:pathLst>
              <a:path h="1164109" w="2625309">
                <a:moveTo>
                  <a:pt x="0" y="0"/>
                </a:moveTo>
                <a:lnTo>
                  <a:pt x="2625308" y="0"/>
                </a:lnTo>
                <a:lnTo>
                  <a:pt x="2625308" y="1164109"/>
                </a:lnTo>
                <a:lnTo>
                  <a:pt x="0" y="1164109"/>
                </a:lnTo>
                <a:lnTo>
                  <a:pt x="0" y="0"/>
                </a:lnTo>
                <a:close/>
              </a:path>
            </a:pathLst>
          </a:custGeom>
          <a:blipFill>
            <a:blip r:embed="rId3"/>
            <a:stretch>
              <a:fillRect l="0" t="0" r="0" b="0"/>
            </a:stretch>
          </a:blipFill>
        </p:spPr>
      </p:sp>
      <p:sp>
        <p:nvSpPr>
          <p:cNvPr name="Freeform 4" id="4"/>
          <p:cNvSpPr/>
          <p:nvPr/>
        </p:nvSpPr>
        <p:spPr>
          <a:xfrm flipH="false" flipV="false" rot="0">
            <a:off x="4343947" y="6877416"/>
            <a:ext cx="557823" cy="1750032"/>
          </a:xfrm>
          <a:custGeom>
            <a:avLst/>
            <a:gdLst/>
            <a:ahLst/>
            <a:cxnLst/>
            <a:rect r="r" b="b" t="t" l="l"/>
            <a:pathLst>
              <a:path h="1750032" w="557823">
                <a:moveTo>
                  <a:pt x="0" y="0"/>
                </a:moveTo>
                <a:lnTo>
                  <a:pt x="557822" y="0"/>
                </a:lnTo>
                <a:lnTo>
                  <a:pt x="557822" y="1750032"/>
                </a:lnTo>
                <a:lnTo>
                  <a:pt x="0" y="17500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091553" y="6877416"/>
            <a:ext cx="557823" cy="1750032"/>
          </a:xfrm>
          <a:custGeom>
            <a:avLst/>
            <a:gdLst/>
            <a:ahLst/>
            <a:cxnLst/>
            <a:rect r="r" b="b" t="t" l="l"/>
            <a:pathLst>
              <a:path h="1750032" w="557823">
                <a:moveTo>
                  <a:pt x="557823" y="0"/>
                </a:moveTo>
                <a:lnTo>
                  <a:pt x="0" y="0"/>
                </a:lnTo>
                <a:lnTo>
                  <a:pt x="0" y="1750032"/>
                </a:lnTo>
                <a:lnTo>
                  <a:pt x="557823" y="1750032"/>
                </a:lnTo>
                <a:lnTo>
                  <a:pt x="5578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937238" y="3538792"/>
            <a:ext cx="9920569" cy="6460771"/>
          </a:xfrm>
          <a:custGeom>
            <a:avLst/>
            <a:gdLst/>
            <a:ahLst/>
            <a:cxnLst/>
            <a:rect r="r" b="b" t="t" l="l"/>
            <a:pathLst>
              <a:path h="6460771" w="9920569">
                <a:moveTo>
                  <a:pt x="0" y="0"/>
                </a:moveTo>
                <a:lnTo>
                  <a:pt x="9920569" y="0"/>
                </a:lnTo>
                <a:lnTo>
                  <a:pt x="9920569" y="6460770"/>
                </a:lnTo>
                <a:lnTo>
                  <a:pt x="0" y="6460770"/>
                </a:lnTo>
                <a:lnTo>
                  <a:pt x="0" y="0"/>
                </a:lnTo>
                <a:close/>
              </a:path>
            </a:pathLst>
          </a:custGeom>
          <a:blipFill>
            <a:blip r:embed="rId6"/>
            <a:stretch>
              <a:fillRect l="0" t="0" r="0" b="0"/>
            </a:stretch>
          </a:blipFill>
        </p:spPr>
      </p:sp>
      <p:sp>
        <p:nvSpPr>
          <p:cNvPr name="TextBox 7" id="7"/>
          <p:cNvSpPr txBox="true"/>
          <p:nvPr/>
        </p:nvSpPr>
        <p:spPr>
          <a:xfrm rot="0">
            <a:off x="7300135" y="5937602"/>
            <a:ext cx="9194775" cy="3610610"/>
          </a:xfrm>
          <a:prstGeom prst="rect">
            <a:avLst/>
          </a:prstGeom>
        </p:spPr>
        <p:txBody>
          <a:bodyPr anchor="t" rtlCol="false" tIns="0" lIns="0" bIns="0" rIns="0">
            <a:spAutoFit/>
          </a:bodyPr>
          <a:lstStyle/>
          <a:p>
            <a:pPr algn="just">
              <a:lnSpc>
                <a:spcPts val="2859"/>
              </a:lnSpc>
              <a:spcBef>
                <a:spcPct val="0"/>
              </a:spcBef>
            </a:pPr>
            <a:r>
              <a:rPr lang="en-US" sz="2199">
                <a:solidFill>
                  <a:srgbClr val="000000"/>
                </a:solidFill>
                <a:latin typeface="Open Sauce"/>
              </a:rPr>
              <a:t>            </a:t>
            </a:r>
            <a:r>
              <a:rPr lang="en-US" sz="2199">
                <a:solidFill>
                  <a:srgbClr val="000000"/>
                </a:solidFill>
                <a:latin typeface="Open Sauce"/>
              </a:rPr>
              <a:t>Le spin n'est pas quelque chose que nous pouvons </a:t>
            </a:r>
          </a:p>
          <a:p>
            <a:pPr algn="just">
              <a:lnSpc>
                <a:spcPts val="2859"/>
              </a:lnSpc>
              <a:spcBef>
                <a:spcPct val="0"/>
              </a:spcBef>
            </a:pPr>
            <a:r>
              <a:rPr lang="en-US" sz="2199">
                <a:solidFill>
                  <a:srgbClr val="000000"/>
                </a:solidFill>
                <a:latin typeface="Open Sauce"/>
              </a:rPr>
              <a:t>                vraiment visualiser, car il s'agit d'une </a:t>
            </a:r>
            <a:r>
              <a:rPr lang="en-US" sz="2199">
                <a:solidFill>
                  <a:srgbClr val="000000"/>
                </a:solidFill>
                <a:latin typeface="Open Sauce Bold"/>
              </a:rPr>
              <a:t>propriété </a:t>
            </a:r>
          </a:p>
          <a:p>
            <a:pPr algn="just">
              <a:lnSpc>
                <a:spcPts val="2859"/>
              </a:lnSpc>
              <a:spcBef>
                <a:spcPct val="0"/>
              </a:spcBef>
            </a:pPr>
            <a:r>
              <a:rPr lang="en-US" sz="2199">
                <a:solidFill>
                  <a:srgbClr val="000000"/>
                </a:solidFill>
                <a:latin typeface="Open Sauce Bold"/>
              </a:rPr>
              <a:t>quantique</a:t>
            </a:r>
            <a:r>
              <a:rPr lang="en-US" sz="2199">
                <a:solidFill>
                  <a:srgbClr val="000000"/>
                </a:solidFill>
                <a:latin typeface="Open Sauce"/>
              </a:rPr>
              <a:t>. Cependant, nous pouvons le considérer comme une sorte de </a:t>
            </a:r>
            <a:r>
              <a:rPr lang="en-US" sz="2199">
                <a:solidFill>
                  <a:srgbClr val="000000"/>
                </a:solidFill>
                <a:latin typeface="Open Sauce Bold"/>
              </a:rPr>
              <a:t>moment angulaire intrinsèque</a:t>
            </a:r>
            <a:r>
              <a:rPr lang="en-US" sz="2199">
                <a:solidFill>
                  <a:srgbClr val="000000"/>
                </a:solidFill>
                <a:latin typeface="Open Sauce"/>
              </a:rPr>
              <a:t> de l'électron. Ce qui est intéressant, c'est que le spin électronique a des implications importantes en physique, notamment dans le </a:t>
            </a:r>
            <a:r>
              <a:rPr lang="en-US" sz="2199">
                <a:solidFill>
                  <a:srgbClr val="000000"/>
                </a:solidFill>
                <a:latin typeface="Open Sauce Bold"/>
              </a:rPr>
              <a:t>magnétisme</a:t>
            </a:r>
            <a:r>
              <a:rPr lang="en-US" sz="2199">
                <a:solidFill>
                  <a:srgbClr val="000000"/>
                </a:solidFill>
                <a:latin typeface="Open Sauce"/>
              </a:rPr>
              <a:t>. L'alignement et l'interaction des spins électroniques dans les matériaux sont responsables de nombreuses propriétés magnétiques, telles que </a:t>
            </a:r>
            <a:r>
              <a:rPr lang="en-US" sz="2199">
                <a:solidFill>
                  <a:srgbClr val="000000"/>
                </a:solidFill>
                <a:latin typeface="Open Sauce Bold"/>
              </a:rPr>
              <a:t>l'aimantation</a:t>
            </a:r>
            <a:r>
              <a:rPr lang="en-US" sz="2199">
                <a:solidFill>
                  <a:srgbClr val="000000"/>
                </a:solidFill>
                <a:latin typeface="Open Sauce"/>
              </a:rPr>
              <a:t> et </a:t>
            </a:r>
            <a:r>
              <a:rPr lang="en-US" sz="2199">
                <a:solidFill>
                  <a:srgbClr val="000000"/>
                </a:solidFill>
                <a:latin typeface="Open Sauce Bold"/>
              </a:rPr>
              <a:t>l'interaction</a:t>
            </a:r>
            <a:r>
              <a:rPr lang="en-US" sz="2199">
                <a:solidFill>
                  <a:srgbClr val="000000"/>
                </a:solidFill>
                <a:latin typeface="Open Sauce"/>
              </a:rPr>
              <a:t> avec les champs magnétiques externes.</a:t>
            </a:r>
          </a:p>
        </p:txBody>
      </p:sp>
      <p:sp>
        <p:nvSpPr>
          <p:cNvPr name="TextBox 8" id="8"/>
          <p:cNvSpPr txBox="true"/>
          <p:nvPr/>
        </p:nvSpPr>
        <p:spPr>
          <a:xfrm rot="0">
            <a:off x="1091553" y="2102364"/>
            <a:ext cx="16167747" cy="1271905"/>
          </a:xfrm>
          <a:prstGeom prst="rect">
            <a:avLst/>
          </a:prstGeom>
        </p:spPr>
        <p:txBody>
          <a:bodyPr anchor="t" rtlCol="false" tIns="0" lIns="0" bIns="0" rIns="0">
            <a:spAutoFit/>
          </a:bodyPr>
          <a:lstStyle/>
          <a:p>
            <a:pPr algn="just">
              <a:lnSpc>
                <a:spcPts val="3379"/>
              </a:lnSpc>
              <a:spcBef>
                <a:spcPct val="0"/>
              </a:spcBef>
            </a:pPr>
            <a:r>
              <a:rPr lang="en-US" sz="2599">
                <a:solidFill>
                  <a:srgbClr val="000000"/>
                </a:solidFill>
                <a:latin typeface="Open Sauce Bold"/>
              </a:rPr>
              <a:t>   </a:t>
            </a:r>
            <a:r>
              <a:rPr lang="en-US" sz="2599">
                <a:solidFill>
                  <a:srgbClr val="000000"/>
                </a:solidFill>
                <a:latin typeface="Open Sauce"/>
              </a:rPr>
              <a:t>Certains matériaux, tels que le fer, le nickel et le cobalt, présentent une </a:t>
            </a:r>
            <a:r>
              <a:rPr lang="en-US" sz="2599">
                <a:solidFill>
                  <a:srgbClr val="000000"/>
                </a:solidFill>
                <a:latin typeface="Open Sauce Bold"/>
              </a:rPr>
              <a:t>propriété intrinsèque</a:t>
            </a:r>
            <a:r>
              <a:rPr lang="en-US" sz="2599">
                <a:solidFill>
                  <a:srgbClr val="000000"/>
                </a:solidFill>
                <a:latin typeface="Open Sauce"/>
              </a:rPr>
              <a:t> appelée </a:t>
            </a:r>
            <a:r>
              <a:rPr lang="en-US" sz="2599">
                <a:solidFill>
                  <a:srgbClr val="000000"/>
                </a:solidFill>
                <a:latin typeface="Open Sauce Bold"/>
              </a:rPr>
              <a:t>magnétisme</a:t>
            </a:r>
            <a:r>
              <a:rPr lang="en-US" sz="2599">
                <a:solidFill>
                  <a:srgbClr val="000000"/>
                </a:solidFill>
                <a:latin typeface="Open Sauce"/>
              </a:rPr>
              <a:t>. Ils peuvent </a:t>
            </a:r>
            <a:r>
              <a:rPr lang="en-US" sz="2599">
                <a:solidFill>
                  <a:srgbClr val="000000"/>
                </a:solidFill>
                <a:latin typeface="Open Sauce Bold"/>
              </a:rPr>
              <a:t>attirer</a:t>
            </a:r>
            <a:r>
              <a:rPr lang="en-US" sz="2599">
                <a:solidFill>
                  <a:srgbClr val="000000"/>
                </a:solidFill>
                <a:latin typeface="Open Sauce"/>
              </a:rPr>
              <a:t> ou </a:t>
            </a:r>
            <a:r>
              <a:rPr lang="en-US" sz="2599">
                <a:solidFill>
                  <a:srgbClr val="000000"/>
                </a:solidFill>
                <a:latin typeface="Open Sauce Bold"/>
              </a:rPr>
              <a:t>repousser</a:t>
            </a:r>
            <a:r>
              <a:rPr lang="en-US" sz="2599">
                <a:solidFill>
                  <a:srgbClr val="000000"/>
                </a:solidFill>
                <a:latin typeface="Open Sauce"/>
              </a:rPr>
              <a:t> d'autres matériaux magnétiques. Cette propriété est due à l'alignement des spins électroniques à l'échelle atomique. </a:t>
            </a:r>
          </a:p>
        </p:txBody>
      </p:sp>
      <p:sp>
        <p:nvSpPr>
          <p:cNvPr name="TextBox 9" id="9"/>
          <p:cNvSpPr txBox="true"/>
          <p:nvPr/>
        </p:nvSpPr>
        <p:spPr>
          <a:xfrm rot="0">
            <a:off x="364216" y="95250"/>
            <a:ext cx="17559568" cy="716660"/>
          </a:xfrm>
          <a:prstGeom prst="rect">
            <a:avLst/>
          </a:prstGeom>
        </p:spPr>
        <p:txBody>
          <a:bodyPr anchor="t" rtlCol="false" tIns="0" lIns="0" bIns="0" rIns="0">
            <a:spAutoFit/>
          </a:bodyPr>
          <a:lstStyle/>
          <a:p>
            <a:pPr algn="ctr">
              <a:lnSpc>
                <a:spcPts val="5339"/>
              </a:lnSpc>
            </a:pPr>
            <a:r>
              <a:rPr lang="en-US" sz="5339">
                <a:solidFill>
                  <a:srgbClr val="FF9E5E"/>
                </a:solidFill>
                <a:latin typeface="Barlow SemiCondensed Bold Bold"/>
              </a:rPr>
              <a:t>PROPRIETES INTRINSÈQUES LIÉS AUX CHAMPS MAGNÉTIQUES</a:t>
            </a:r>
          </a:p>
        </p:txBody>
      </p:sp>
      <p:sp>
        <p:nvSpPr>
          <p:cNvPr name="TextBox 10" id="10"/>
          <p:cNvSpPr txBox="true"/>
          <p:nvPr/>
        </p:nvSpPr>
        <p:spPr>
          <a:xfrm rot="0">
            <a:off x="605828" y="1145833"/>
            <a:ext cx="4458395" cy="723901"/>
          </a:xfrm>
          <a:prstGeom prst="rect">
            <a:avLst/>
          </a:prstGeom>
        </p:spPr>
        <p:txBody>
          <a:bodyPr anchor="t" rtlCol="false" tIns="0" lIns="0" bIns="0" rIns="0">
            <a:spAutoFit/>
          </a:bodyPr>
          <a:lstStyle/>
          <a:p>
            <a:pPr algn="ctr" marL="971537" indent="-485769" lvl="1">
              <a:lnSpc>
                <a:spcPts val="5849"/>
              </a:lnSpc>
              <a:spcBef>
                <a:spcPct val="0"/>
              </a:spcBef>
              <a:buFont typeface="Arial"/>
              <a:buChar char="•"/>
            </a:pPr>
            <a:r>
              <a:rPr lang="en-US" sz="4499">
                <a:solidFill>
                  <a:srgbClr val="992800"/>
                </a:solidFill>
                <a:latin typeface="Roca One Black Bold"/>
              </a:rPr>
              <a:t>Magnétisme</a:t>
            </a:r>
          </a:p>
        </p:txBody>
      </p:sp>
      <p:sp>
        <p:nvSpPr>
          <p:cNvPr name="TextBox 11" id="11"/>
          <p:cNvSpPr txBox="true"/>
          <p:nvPr/>
        </p:nvSpPr>
        <p:spPr>
          <a:xfrm rot="0">
            <a:off x="1375966" y="4803534"/>
            <a:ext cx="3297348" cy="3823914"/>
          </a:xfrm>
          <a:prstGeom prst="rect">
            <a:avLst/>
          </a:prstGeom>
        </p:spPr>
        <p:txBody>
          <a:bodyPr anchor="t" rtlCol="false" tIns="0" lIns="0" bIns="0" rIns="0">
            <a:spAutoFit/>
          </a:bodyPr>
          <a:lstStyle/>
          <a:p>
            <a:pPr algn="ctr">
              <a:lnSpc>
                <a:spcPts val="2383"/>
              </a:lnSpc>
              <a:spcBef>
                <a:spcPct val="0"/>
              </a:spcBef>
            </a:pPr>
            <a:r>
              <a:rPr lang="en-US" sz="1702">
                <a:solidFill>
                  <a:srgbClr val="000000"/>
                </a:solidFill>
                <a:latin typeface="Open Sans Light"/>
              </a:rPr>
              <a:t>I</a:t>
            </a:r>
            <a:r>
              <a:rPr lang="en-US" sz="1702">
                <a:solidFill>
                  <a:srgbClr val="000000"/>
                </a:solidFill>
                <a:latin typeface="Open Sans Light"/>
              </a:rPr>
              <a:t>maginons que l'électron tourne sur lui-même comme une petite bille. Cette rotation crée une propriété appelée </a:t>
            </a:r>
            <a:r>
              <a:rPr lang="en-US" sz="1702">
                <a:solidFill>
                  <a:srgbClr val="000000"/>
                </a:solidFill>
                <a:latin typeface="Open Sans Light Bold"/>
              </a:rPr>
              <a:t>spin</a:t>
            </a:r>
            <a:r>
              <a:rPr lang="en-US" sz="1702">
                <a:solidFill>
                  <a:srgbClr val="000000"/>
                </a:solidFill>
                <a:latin typeface="Open Sans Light"/>
              </a:rPr>
              <a:t>. </a:t>
            </a:r>
          </a:p>
          <a:p>
            <a:pPr algn="ctr">
              <a:lnSpc>
                <a:spcPts val="2383"/>
              </a:lnSpc>
              <a:spcBef>
                <a:spcPct val="0"/>
              </a:spcBef>
            </a:pPr>
          </a:p>
          <a:p>
            <a:pPr algn="ctr">
              <a:lnSpc>
                <a:spcPts val="2383"/>
              </a:lnSpc>
              <a:spcBef>
                <a:spcPct val="0"/>
              </a:spcBef>
            </a:pPr>
            <a:r>
              <a:rPr lang="en-US" sz="1702">
                <a:solidFill>
                  <a:srgbClr val="000000"/>
                </a:solidFill>
                <a:latin typeface="Open Sans Light"/>
              </a:rPr>
              <a:t>Le spin électronique peut être soit "</a:t>
            </a:r>
            <a:r>
              <a:rPr lang="en-US" sz="1702">
                <a:solidFill>
                  <a:srgbClr val="000000"/>
                </a:solidFill>
                <a:latin typeface="Open Sans Light Bold"/>
              </a:rPr>
              <a:t>vers le haut</a:t>
            </a:r>
            <a:r>
              <a:rPr lang="en-US" sz="1702">
                <a:solidFill>
                  <a:srgbClr val="000000"/>
                </a:solidFill>
                <a:latin typeface="Open Sans Light"/>
              </a:rPr>
              <a:t>" soit "</a:t>
            </a:r>
            <a:r>
              <a:rPr lang="en-US" sz="1702">
                <a:solidFill>
                  <a:srgbClr val="000000"/>
                </a:solidFill>
                <a:latin typeface="Open Sans Light Bold"/>
              </a:rPr>
              <a:t>vers le bas</a:t>
            </a:r>
            <a:r>
              <a:rPr lang="en-US" sz="1702">
                <a:solidFill>
                  <a:srgbClr val="000000"/>
                </a:solidFill>
                <a:latin typeface="Open Sans Light"/>
              </a:rPr>
              <a:t>" (représenté par une flèche pointant vers le haut ou vers le bas). Ces deux orientations correspondent à deux états quantiques différents de l'électron.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4246511" y="161227"/>
            <a:ext cx="10602449" cy="1734946"/>
          </a:xfrm>
          <a:custGeom>
            <a:avLst/>
            <a:gdLst/>
            <a:ahLst/>
            <a:cxnLst/>
            <a:rect r="r" b="b" t="t" l="l"/>
            <a:pathLst>
              <a:path h="1734946" w="10602449">
                <a:moveTo>
                  <a:pt x="0" y="0"/>
                </a:moveTo>
                <a:lnTo>
                  <a:pt x="10602449" y="0"/>
                </a:lnTo>
                <a:lnTo>
                  <a:pt x="10602449" y="1734946"/>
                </a:lnTo>
                <a:lnTo>
                  <a:pt x="0" y="1734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654658" y="651124"/>
            <a:ext cx="7972320" cy="778260"/>
          </a:xfrm>
          <a:prstGeom prst="rect">
            <a:avLst/>
          </a:prstGeom>
        </p:spPr>
        <p:txBody>
          <a:bodyPr anchor="t" rtlCol="false" tIns="0" lIns="0" bIns="0" rIns="0">
            <a:spAutoFit/>
          </a:bodyPr>
          <a:lstStyle/>
          <a:p>
            <a:pPr algn="ctr">
              <a:lnSpc>
                <a:spcPts val="5862"/>
              </a:lnSpc>
            </a:pPr>
            <a:r>
              <a:rPr lang="en-US" sz="5921" spc="118">
                <a:solidFill>
                  <a:srgbClr val="FFFFFF"/>
                </a:solidFill>
                <a:latin typeface="Cinzel Bold"/>
              </a:rPr>
              <a:t>3 CATEGORIES</a:t>
            </a:r>
          </a:p>
        </p:txBody>
      </p:sp>
      <p:sp>
        <p:nvSpPr>
          <p:cNvPr name="TextBox 4" id="4"/>
          <p:cNvSpPr txBox="true"/>
          <p:nvPr/>
        </p:nvSpPr>
        <p:spPr>
          <a:xfrm rot="0">
            <a:off x="6582438" y="1253201"/>
            <a:ext cx="5930595" cy="348848"/>
          </a:xfrm>
          <a:prstGeom prst="rect">
            <a:avLst/>
          </a:prstGeom>
        </p:spPr>
        <p:txBody>
          <a:bodyPr anchor="t" rtlCol="false" tIns="0" lIns="0" bIns="0" rIns="0">
            <a:spAutoFit/>
          </a:bodyPr>
          <a:lstStyle/>
          <a:p>
            <a:pPr algn="ctr">
              <a:lnSpc>
                <a:spcPts val="2822"/>
              </a:lnSpc>
            </a:pPr>
            <a:r>
              <a:rPr lang="en-US" sz="2015" spc="423">
                <a:solidFill>
                  <a:srgbClr val="FFFFFF"/>
                </a:solidFill>
                <a:latin typeface="Montserrat Light"/>
              </a:rPr>
              <a:t>DE MATÉRIAUX MAGNÉTIQUES</a:t>
            </a:r>
          </a:p>
        </p:txBody>
      </p:sp>
      <p:sp>
        <p:nvSpPr>
          <p:cNvPr name="AutoShape 5" id="5"/>
          <p:cNvSpPr/>
          <p:nvPr/>
        </p:nvSpPr>
        <p:spPr>
          <a:xfrm rot="0">
            <a:off x="5514618" y="1331023"/>
            <a:ext cx="6217310" cy="7833"/>
          </a:xfrm>
          <a:prstGeom prst="rect">
            <a:avLst/>
          </a:prstGeom>
          <a:solidFill>
            <a:srgbClr val="000000"/>
          </a:solidFill>
        </p:spPr>
      </p:sp>
      <p:graphicFrame>
        <p:nvGraphicFramePr>
          <p:cNvPr name="Table 6" id="6"/>
          <p:cNvGraphicFramePr>
            <a:graphicFrameLocks noGrp="true"/>
          </p:cNvGraphicFramePr>
          <p:nvPr/>
        </p:nvGraphicFramePr>
        <p:xfrm>
          <a:off x="385690" y="2160593"/>
          <a:ext cx="17516620" cy="7778014"/>
        </p:xfrm>
        <a:graphic>
          <a:graphicData uri="http://schemas.openxmlformats.org/drawingml/2006/table">
            <a:tbl>
              <a:tblPr/>
              <a:tblGrid>
                <a:gridCol w="4379155"/>
                <a:gridCol w="4379155"/>
                <a:gridCol w="4379155"/>
                <a:gridCol w="4379155"/>
              </a:tblGrid>
              <a:tr h="1766684">
                <a:tc>
                  <a:txBody>
                    <a:bodyPr anchor="t" rtlCol="false"/>
                    <a:lstStyle/>
                    <a:p>
                      <a:pPr algn="ctr">
                        <a:lnSpc>
                          <a:spcPts val="2822"/>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42"/>
                        </a:lnSpc>
                        <a:defRPr/>
                      </a:pPr>
                      <a:r>
                        <a:rPr lang="en-US" sz="2815">
                          <a:solidFill>
                            <a:srgbClr val="000000"/>
                          </a:solidFill>
                          <a:latin typeface="Montserrat Light Bold"/>
                        </a:rPr>
                        <a:t>Ferromagnétiques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42"/>
                        </a:lnSpc>
                        <a:defRPr/>
                      </a:pPr>
                      <a:r>
                        <a:rPr lang="en-US" sz="2815">
                          <a:solidFill>
                            <a:srgbClr val="000000"/>
                          </a:solidFill>
                          <a:latin typeface="Montserrat Light Bold"/>
                        </a:rPr>
                        <a:t>Paramagnétiques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42"/>
                        </a:lnSpc>
                        <a:defRPr/>
                      </a:pPr>
                      <a:r>
                        <a:rPr lang="en-US" sz="2815">
                          <a:solidFill>
                            <a:srgbClr val="000000"/>
                          </a:solidFill>
                          <a:latin typeface="Montserrat Light Bold"/>
                        </a:rPr>
                        <a:t>Diamagnétiques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80401">
                <a:tc>
                  <a:txBody>
                    <a:bodyPr anchor="t" rtlCol="false"/>
                    <a:lstStyle/>
                    <a:p>
                      <a:pPr algn="ctr">
                        <a:lnSpc>
                          <a:spcPts val="3942"/>
                        </a:lnSpc>
                        <a:defRPr/>
                      </a:pPr>
                      <a:r>
                        <a:rPr lang="en-US" sz="2815">
                          <a:solidFill>
                            <a:srgbClr val="000000"/>
                          </a:solidFill>
                          <a:latin typeface="Montserrat Light Bold"/>
                        </a:rPr>
                        <a:t>Métaux concernés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22"/>
                        </a:lnSpc>
                        <a:defRPr/>
                      </a:pPr>
                      <a:r>
                        <a:rPr lang="en-US" sz="2015">
                          <a:solidFill>
                            <a:srgbClr val="000000"/>
                          </a:solidFill>
                          <a:latin typeface="Montserrat Light"/>
                        </a:rPr>
                        <a:t>Fer (Fe)</a:t>
                      </a:r>
                      <a:endParaRPr lang="en-US" sz="1100"/>
                    </a:p>
                    <a:p>
                      <a:pPr algn="ctr">
                        <a:lnSpc>
                          <a:spcPts val="2822"/>
                        </a:lnSpc>
                      </a:pPr>
                      <a:r>
                        <a:rPr lang="en-US" sz="2015">
                          <a:solidFill>
                            <a:srgbClr val="000000"/>
                          </a:solidFill>
                          <a:latin typeface="Montserrat Light"/>
                        </a:rPr>
                        <a:t>Nickel (Ni)</a:t>
                      </a:r>
                    </a:p>
                    <a:p>
                      <a:pPr algn="ctr">
                        <a:lnSpc>
                          <a:spcPts val="2822"/>
                        </a:lnSpc>
                      </a:pPr>
                      <a:r>
                        <a:rPr lang="en-US" sz="2015">
                          <a:solidFill>
                            <a:srgbClr val="000000"/>
                          </a:solidFill>
                          <a:latin typeface="Montserrat Light"/>
                        </a:rPr>
                        <a:t>Cobalt (Co)</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22"/>
                        </a:lnSpc>
                        <a:defRPr/>
                      </a:pPr>
                      <a:r>
                        <a:rPr lang="en-US" sz="2015">
                          <a:solidFill>
                            <a:srgbClr val="000000"/>
                          </a:solidFill>
                          <a:latin typeface="Montserrat Light"/>
                        </a:rPr>
                        <a:t>Aluminium (Al)</a:t>
                      </a:r>
                      <a:endParaRPr lang="en-US" sz="1100"/>
                    </a:p>
                    <a:p>
                      <a:pPr algn="ctr">
                        <a:lnSpc>
                          <a:spcPts val="2822"/>
                        </a:lnSpc>
                      </a:pPr>
                      <a:r>
                        <a:rPr lang="en-US" sz="2015">
                          <a:solidFill>
                            <a:srgbClr val="000000"/>
                          </a:solidFill>
                          <a:latin typeface="Montserrat Light"/>
                        </a:rPr>
                        <a:t>Platine (Pt)</a:t>
                      </a:r>
                    </a:p>
                    <a:p>
                      <a:pPr algn="ctr">
                        <a:lnSpc>
                          <a:spcPts val="2822"/>
                        </a:lnSpc>
                      </a:pPr>
                      <a:r>
                        <a:rPr lang="en-US" sz="2015">
                          <a:solidFill>
                            <a:srgbClr val="000000"/>
                          </a:solidFill>
                          <a:latin typeface="Montserrat Light"/>
                        </a:rPr>
                        <a:t>Manganèse (Mn)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22"/>
                        </a:lnSpc>
                        <a:defRPr/>
                      </a:pPr>
                      <a:r>
                        <a:rPr lang="en-US" sz="2015">
                          <a:solidFill>
                            <a:srgbClr val="000000"/>
                          </a:solidFill>
                          <a:latin typeface="Montserrat Light"/>
                        </a:rPr>
                        <a:t>Cuivre (Cu)</a:t>
                      </a:r>
                      <a:endParaRPr lang="en-US" sz="1100"/>
                    </a:p>
                    <a:p>
                      <a:pPr algn="ctr">
                        <a:lnSpc>
                          <a:spcPts val="2822"/>
                        </a:lnSpc>
                      </a:pPr>
                      <a:r>
                        <a:rPr lang="en-US" sz="2015">
                          <a:solidFill>
                            <a:srgbClr val="000000"/>
                          </a:solidFill>
                          <a:latin typeface="Montserrat Light"/>
                        </a:rPr>
                        <a:t>Zinc (Zc)</a:t>
                      </a:r>
                    </a:p>
                    <a:p>
                      <a:pPr algn="ctr">
                        <a:lnSpc>
                          <a:spcPts val="2822"/>
                        </a:lnSpc>
                      </a:pPr>
                      <a:r>
                        <a:rPr lang="en-US" sz="2015">
                          <a:solidFill>
                            <a:srgbClr val="000000"/>
                          </a:solidFill>
                          <a:latin typeface="Montserrat Light"/>
                        </a:rPr>
                        <a:t>Argent (Ag)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192118">
                <a:tc>
                  <a:txBody>
                    <a:bodyPr anchor="t" rtlCol="false"/>
                    <a:lstStyle/>
                    <a:p>
                      <a:pPr algn="ctr">
                        <a:lnSpc>
                          <a:spcPts val="3942"/>
                        </a:lnSpc>
                        <a:defRPr/>
                      </a:pPr>
                      <a:r>
                        <a:rPr lang="en-US" sz="2815">
                          <a:solidFill>
                            <a:srgbClr val="000000"/>
                          </a:solidFill>
                          <a:latin typeface="Montserrat Light Bold"/>
                        </a:rPr>
                        <a:t>Caractéristiques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22"/>
                        </a:lnSpc>
                        <a:defRPr/>
                      </a:pPr>
                      <a:r>
                        <a:rPr lang="en-US" sz="2015">
                          <a:solidFill>
                            <a:srgbClr val="000000"/>
                          </a:solidFill>
                          <a:latin typeface="Montserrat Light"/>
                        </a:rPr>
                        <a:t>Forte aimantation s'ils sont placés dans des champ magnétique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22"/>
                        </a:lnSpc>
                        <a:defRPr/>
                      </a:pPr>
                      <a:r>
                        <a:rPr lang="en-US" sz="2015">
                          <a:solidFill>
                            <a:srgbClr val="000000"/>
                          </a:solidFill>
                          <a:latin typeface="Montserrat Light"/>
                        </a:rPr>
                        <a:t>Faible aimantation s'il sont placés dans un champ magnétique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22"/>
                        </a:lnSpc>
                        <a:defRPr/>
                      </a:pPr>
                      <a:r>
                        <a:rPr lang="en-US" sz="2015">
                          <a:solidFill>
                            <a:srgbClr val="000000"/>
                          </a:solidFill>
                          <a:latin typeface="Montserrat Light"/>
                        </a:rPr>
                        <a:t>Aimantation dans le sens inverse du champ magnétique. Sinon il est repoussé.</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38812">
                <a:tc>
                  <a:txBody>
                    <a:bodyPr anchor="t" rtlCol="false"/>
                    <a:lstStyle/>
                    <a:p>
                      <a:pPr algn="ctr">
                        <a:lnSpc>
                          <a:spcPts val="3942"/>
                        </a:lnSpc>
                        <a:defRPr/>
                      </a:pPr>
                      <a:r>
                        <a:rPr lang="en-US" sz="2815">
                          <a:solidFill>
                            <a:srgbClr val="000000"/>
                          </a:solidFill>
                          <a:latin typeface="Montserrat Light Bold"/>
                        </a:rPr>
                        <a:t>Illustration de la perméabilité magnétique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22"/>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22"/>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22"/>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7" id="7"/>
          <p:cNvSpPr/>
          <p:nvPr/>
        </p:nvSpPr>
        <p:spPr>
          <a:xfrm flipH="false" flipV="false" rot="0">
            <a:off x="13626979" y="8262319"/>
            <a:ext cx="4206141" cy="995981"/>
          </a:xfrm>
          <a:custGeom>
            <a:avLst/>
            <a:gdLst/>
            <a:ahLst/>
            <a:cxnLst/>
            <a:rect r="r" b="b" t="t" l="l"/>
            <a:pathLst>
              <a:path h="995981" w="4206141">
                <a:moveTo>
                  <a:pt x="0" y="0"/>
                </a:moveTo>
                <a:lnTo>
                  <a:pt x="4206141" y="0"/>
                </a:lnTo>
                <a:lnTo>
                  <a:pt x="4206141" y="995981"/>
                </a:lnTo>
                <a:lnTo>
                  <a:pt x="0" y="995981"/>
                </a:lnTo>
                <a:lnTo>
                  <a:pt x="0" y="0"/>
                </a:lnTo>
                <a:close/>
              </a:path>
            </a:pathLst>
          </a:custGeom>
          <a:blipFill>
            <a:blip r:embed="rId4"/>
            <a:stretch>
              <a:fillRect l="0" t="0" r="0" b="-198177"/>
            </a:stretch>
          </a:blipFill>
        </p:spPr>
      </p:sp>
      <p:sp>
        <p:nvSpPr>
          <p:cNvPr name="TextBox 8" id="8"/>
          <p:cNvSpPr txBox="true"/>
          <p:nvPr/>
        </p:nvSpPr>
        <p:spPr>
          <a:xfrm rot="0">
            <a:off x="4995459" y="381155"/>
            <a:ext cx="5930595" cy="222319"/>
          </a:xfrm>
          <a:prstGeom prst="rect">
            <a:avLst/>
          </a:prstGeom>
        </p:spPr>
        <p:txBody>
          <a:bodyPr anchor="t" rtlCol="false" tIns="0" lIns="0" bIns="0" rIns="0">
            <a:spAutoFit/>
          </a:bodyPr>
          <a:lstStyle/>
          <a:p>
            <a:pPr algn="ctr">
              <a:lnSpc>
                <a:spcPts val="1842"/>
              </a:lnSpc>
            </a:pPr>
          </a:p>
        </p:txBody>
      </p:sp>
      <p:sp>
        <p:nvSpPr>
          <p:cNvPr name="Freeform 9" id="9"/>
          <p:cNvSpPr/>
          <p:nvPr/>
        </p:nvSpPr>
        <p:spPr>
          <a:xfrm flipH="false" flipV="false" rot="0">
            <a:off x="9260733" y="8262319"/>
            <a:ext cx="4157120" cy="995981"/>
          </a:xfrm>
          <a:custGeom>
            <a:avLst/>
            <a:gdLst/>
            <a:ahLst/>
            <a:cxnLst/>
            <a:rect r="r" b="b" t="t" l="l"/>
            <a:pathLst>
              <a:path h="995981" w="4157120">
                <a:moveTo>
                  <a:pt x="0" y="0"/>
                </a:moveTo>
                <a:lnTo>
                  <a:pt x="4157121" y="0"/>
                </a:lnTo>
                <a:lnTo>
                  <a:pt x="4157121" y="995981"/>
                </a:lnTo>
                <a:lnTo>
                  <a:pt x="0" y="995981"/>
                </a:lnTo>
                <a:lnTo>
                  <a:pt x="0" y="0"/>
                </a:lnTo>
                <a:close/>
              </a:path>
            </a:pathLst>
          </a:custGeom>
          <a:blipFill>
            <a:blip r:embed="rId4"/>
            <a:stretch>
              <a:fillRect l="0" t="-103662" r="0" b="-91039"/>
            </a:stretch>
          </a:blipFill>
        </p:spPr>
      </p:sp>
      <p:sp>
        <p:nvSpPr>
          <p:cNvPr name="Freeform 10" id="10"/>
          <p:cNvSpPr/>
          <p:nvPr/>
        </p:nvSpPr>
        <p:spPr>
          <a:xfrm flipH="false" flipV="false" rot="0">
            <a:off x="4797897" y="8262319"/>
            <a:ext cx="4253286" cy="1009978"/>
          </a:xfrm>
          <a:custGeom>
            <a:avLst/>
            <a:gdLst/>
            <a:ahLst/>
            <a:cxnLst/>
            <a:rect r="r" b="b" t="t" l="l"/>
            <a:pathLst>
              <a:path h="1009978" w="4253286">
                <a:moveTo>
                  <a:pt x="0" y="0"/>
                </a:moveTo>
                <a:lnTo>
                  <a:pt x="4253286" y="0"/>
                </a:lnTo>
                <a:lnTo>
                  <a:pt x="4253286" y="1009978"/>
                </a:lnTo>
                <a:lnTo>
                  <a:pt x="0" y="1009978"/>
                </a:lnTo>
                <a:lnTo>
                  <a:pt x="0" y="0"/>
                </a:lnTo>
                <a:close/>
              </a:path>
            </a:pathLst>
          </a:custGeom>
          <a:blipFill>
            <a:blip r:embed="rId4"/>
            <a:stretch>
              <a:fillRect l="0" t="-19734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309148"/>
            <a:ext cx="4162499" cy="6403845"/>
          </a:xfrm>
          <a:custGeom>
            <a:avLst/>
            <a:gdLst/>
            <a:ahLst/>
            <a:cxnLst/>
            <a:rect r="r" b="b" t="t" l="l"/>
            <a:pathLst>
              <a:path h="6403845" w="4162499">
                <a:moveTo>
                  <a:pt x="0" y="0"/>
                </a:moveTo>
                <a:lnTo>
                  <a:pt x="4162499" y="0"/>
                </a:lnTo>
                <a:lnTo>
                  <a:pt x="4162499" y="6403845"/>
                </a:lnTo>
                <a:lnTo>
                  <a:pt x="0" y="6403845"/>
                </a:lnTo>
                <a:lnTo>
                  <a:pt x="0" y="0"/>
                </a:lnTo>
                <a:close/>
              </a:path>
            </a:pathLst>
          </a:custGeom>
          <a:blipFill>
            <a:blip r:embed="rId2"/>
            <a:stretch>
              <a:fillRect l="0" t="0" r="0" b="0"/>
            </a:stretch>
          </a:blipFill>
        </p:spPr>
      </p:sp>
      <p:sp>
        <p:nvSpPr>
          <p:cNvPr name="Freeform 3" id="3"/>
          <p:cNvSpPr/>
          <p:nvPr/>
        </p:nvSpPr>
        <p:spPr>
          <a:xfrm flipH="false" flipV="false" rot="0">
            <a:off x="1343367" y="2901530"/>
            <a:ext cx="734240" cy="988876"/>
          </a:xfrm>
          <a:custGeom>
            <a:avLst/>
            <a:gdLst/>
            <a:ahLst/>
            <a:cxnLst/>
            <a:rect r="r" b="b" t="t" l="l"/>
            <a:pathLst>
              <a:path h="988876" w="734240">
                <a:moveTo>
                  <a:pt x="0" y="0"/>
                </a:moveTo>
                <a:lnTo>
                  <a:pt x="734240" y="0"/>
                </a:lnTo>
                <a:lnTo>
                  <a:pt x="734240" y="988876"/>
                </a:lnTo>
                <a:lnTo>
                  <a:pt x="0" y="988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3367" y="8797809"/>
            <a:ext cx="3569587" cy="422949"/>
          </a:xfrm>
          <a:custGeom>
            <a:avLst/>
            <a:gdLst/>
            <a:ahLst/>
            <a:cxnLst/>
            <a:rect r="r" b="b" t="t" l="l"/>
            <a:pathLst>
              <a:path h="422949" w="3569587">
                <a:moveTo>
                  <a:pt x="0" y="0"/>
                </a:moveTo>
                <a:lnTo>
                  <a:pt x="3569587" y="0"/>
                </a:lnTo>
                <a:lnTo>
                  <a:pt x="3569587" y="422949"/>
                </a:lnTo>
                <a:lnTo>
                  <a:pt x="0" y="422949"/>
                </a:lnTo>
                <a:lnTo>
                  <a:pt x="0" y="0"/>
                </a:lnTo>
                <a:close/>
              </a:path>
            </a:pathLst>
          </a:custGeom>
          <a:blipFill>
            <a:blip r:embed="rId5">
              <a:extLst>
                <a:ext uri="{96DAC541-7B7A-43D3-8B79-37D633B846F1}">
                  <asvg:svgBlip xmlns:asvg="http://schemas.microsoft.com/office/drawing/2016/SVG/main" r:embed="rId6"/>
                </a:ext>
              </a:extLst>
            </a:blip>
            <a:stretch>
              <a:fillRect l="-33539" t="0" r="-37203" b="-10041"/>
            </a:stretch>
          </a:blipFill>
        </p:spPr>
      </p:sp>
      <p:sp>
        <p:nvSpPr>
          <p:cNvPr name="TextBox 5" id="5"/>
          <p:cNvSpPr txBox="true"/>
          <p:nvPr/>
        </p:nvSpPr>
        <p:spPr>
          <a:xfrm rot="0">
            <a:off x="1132408" y="642937"/>
            <a:ext cx="6045300" cy="723901"/>
          </a:xfrm>
          <a:prstGeom prst="rect">
            <a:avLst/>
          </a:prstGeom>
        </p:spPr>
        <p:txBody>
          <a:bodyPr anchor="t" rtlCol="false" tIns="0" lIns="0" bIns="0" rIns="0">
            <a:spAutoFit/>
          </a:bodyPr>
          <a:lstStyle/>
          <a:p>
            <a:pPr algn="ctr">
              <a:lnSpc>
                <a:spcPts val="5849"/>
              </a:lnSpc>
              <a:spcBef>
                <a:spcPct val="0"/>
              </a:spcBef>
            </a:pPr>
            <a:r>
              <a:rPr lang="en-US" sz="4499">
                <a:solidFill>
                  <a:srgbClr val="992800"/>
                </a:solidFill>
                <a:latin typeface="Roca One Black Bold"/>
              </a:rPr>
              <a:t>2. Magnétorésistance</a:t>
            </a:r>
          </a:p>
        </p:txBody>
      </p:sp>
      <p:sp>
        <p:nvSpPr>
          <p:cNvPr name="TextBox 6" id="6"/>
          <p:cNvSpPr txBox="true"/>
          <p:nvPr/>
        </p:nvSpPr>
        <p:spPr>
          <a:xfrm rot="0">
            <a:off x="1434976" y="1775186"/>
            <a:ext cx="14897105" cy="886404"/>
          </a:xfrm>
          <a:prstGeom prst="rect">
            <a:avLst/>
          </a:prstGeom>
        </p:spPr>
        <p:txBody>
          <a:bodyPr anchor="t" rtlCol="false" tIns="0" lIns="0" bIns="0" rIns="0">
            <a:spAutoFit/>
          </a:bodyPr>
          <a:lstStyle/>
          <a:p>
            <a:pPr algn="just">
              <a:lnSpc>
                <a:spcPts val="3643"/>
              </a:lnSpc>
              <a:spcBef>
                <a:spcPct val="0"/>
              </a:spcBef>
            </a:pPr>
            <a:r>
              <a:rPr lang="en-US" sz="2602">
                <a:solidFill>
                  <a:srgbClr val="000000"/>
                </a:solidFill>
                <a:latin typeface="Open Sauce"/>
              </a:rPr>
              <a:t>La magnétorésistance est une propriété des matériaux qui modifie leur</a:t>
            </a:r>
            <a:r>
              <a:rPr lang="en-US" sz="2602">
                <a:solidFill>
                  <a:srgbClr val="000000"/>
                </a:solidFill>
                <a:latin typeface="Open Sauce Bold"/>
              </a:rPr>
              <a:t> résistance électrique </a:t>
            </a:r>
            <a:r>
              <a:rPr lang="en-US" sz="2602">
                <a:solidFill>
                  <a:srgbClr val="000000"/>
                </a:solidFill>
                <a:latin typeface="Open Sauce"/>
              </a:rPr>
              <a:t>en présence d'un </a:t>
            </a:r>
            <a:r>
              <a:rPr lang="en-US" sz="2602">
                <a:solidFill>
                  <a:srgbClr val="000000"/>
                </a:solidFill>
                <a:latin typeface="Open Sauce Bold"/>
              </a:rPr>
              <a:t>champ magnétique.</a:t>
            </a:r>
          </a:p>
        </p:txBody>
      </p:sp>
      <p:sp>
        <p:nvSpPr>
          <p:cNvPr name="TextBox 7" id="7"/>
          <p:cNvSpPr txBox="true"/>
          <p:nvPr/>
        </p:nvSpPr>
        <p:spPr>
          <a:xfrm rot="0">
            <a:off x="1434976" y="4383820"/>
            <a:ext cx="3477978" cy="4216400"/>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Open Sans Light"/>
              </a:rPr>
              <a:t>L</a:t>
            </a:r>
            <a:r>
              <a:rPr lang="en-US" sz="1999">
                <a:solidFill>
                  <a:srgbClr val="000000"/>
                </a:solidFill>
                <a:latin typeface="Open Sans Light"/>
              </a:rPr>
              <a:t>a </a:t>
            </a:r>
            <a:r>
              <a:rPr lang="en-US" sz="1999">
                <a:solidFill>
                  <a:srgbClr val="000000"/>
                </a:solidFill>
                <a:latin typeface="Open Sans Light Bold"/>
              </a:rPr>
              <a:t>résistance électrique</a:t>
            </a:r>
            <a:r>
              <a:rPr lang="en-US" sz="1999">
                <a:solidFill>
                  <a:srgbClr val="000000"/>
                </a:solidFill>
                <a:latin typeface="Open Sans Light"/>
              </a:rPr>
              <a:t> d'un matériau est une mesure de sa capacité à s'</a:t>
            </a:r>
            <a:r>
              <a:rPr lang="en-US" sz="1999">
                <a:solidFill>
                  <a:srgbClr val="000000"/>
                </a:solidFill>
                <a:latin typeface="Open Sans Light Bold"/>
              </a:rPr>
              <a:t>opposer</a:t>
            </a:r>
            <a:r>
              <a:rPr lang="en-US" sz="1999">
                <a:solidFill>
                  <a:srgbClr val="000000"/>
                </a:solidFill>
                <a:latin typeface="Open Sans Light"/>
              </a:rPr>
              <a:t> au passage du courant électrique. En général, lorsque vous appliquez une tension à travers un matériau, un courant électrique circule à travers celui-ci. La résistance est la mesure de la </a:t>
            </a:r>
            <a:r>
              <a:rPr lang="en-US" sz="1999">
                <a:solidFill>
                  <a:srgbClr val="000000"/>
                </a:solidFill>
                <a:latin typeface="Open Sans Light Bold"/>
              </a:rPr>
              <a:t>difficulté pour ce courant de circuler à travers le matériau.</a:t>
            </a:r>
          </a:p>
        </p:txBody>
      </p:sp>
      <p:sp>
        <p:nvSpPr>
          <p:cNvPr name="Freeform 8" id="8"/>
          <p:cNvSpPr/>
          <p:nvPr/>
        </p:nvSpPr>
        <p:spPr>
          <a:xfrm flipH="false" flipV="false" rot="0">
            <a:off x="6973716" y="3435920"/>
            <a:ext cx="9920569" cy="6460771"/>
          </a:xfrm>
          <a:custGeom>
            <a:avLst/>
            <a:gdLst/>
            <a:ahLst/>
            <a:cxnLst/>
            <a:rect r="r" b="b" t="t" l="l"/>
            <a:pathLst>
              <a:path h="6460771" w="9920569">
                <a:moveTo>
                  <a:pt x="0" y="0"/>
                </a:moveTo>
                <a:lnTo>
                  <a:pt x="9920569" y="0"/>
                </a:lnTo>
                <a:lnTo>
                  <a:pt x="9920569" y="6460771"/>
                </a:lnTo>
                <a:lnTo>
                  <a:pt x="0" y="6460771"/>
                </a:lnTo>
                <a:lnTo>
                  <a:pt x="0" y="0"/>
                </a:lnTo>
                <a:close/>
              </a:path>
            </a:pathLst>
          </a:custGeom>
          <a:blipFill>
            <a:blip r:embed="rId7"/>
            <a:stretch>
              <a:fillRect l="0" t="0" r="0" b="0"/>
            </a:stretch>
          </a:blipFill>
        </p:spPr>
      </p:sp>
      <p:sp>
        <p:nvSpPr>
          <p:cNvPr name="TextBox 9" id="9"/>
          <p:cNvSpPr txBox="true"/>
          <p:nvPr/>
        </p:nvSpPr>
        <p:spPr>
          <a:xfrm rot="0">
            <a:off x="7715243" y="6628206"/>
            <a:ext cx="8437514" cy="2381078"/>
          </a:xfrm>
          <a:prstGeom prst="rect">
            <a:avLst/>
          </a:prstGeom>
        </p:spPr>
        <p:txBody>
          <a:bodyPr anchor="t" rtlCol="false" tIns="0" lIns="0" bIns="0" rIns="0">
            <a:spAutoFit/>
          </a:bodyPr>
          <a:lstStyle/>
          <a:p>
            <a:pPr algn="ctr">
              <a:lnSpc>
                <a:spcPts val="3159"/>
              </a:lnSpc>
              <a:spcBef>
                <a:spcPct val="0"/>
              </a:spcBef>
            </a:pPr>
            <a:r>
              <a:rPr lang="en-US" sz="2256">
                <a:solidFill>
                  <a:srgbClr val="000000"/>
                </a:solidFill>
                <a:latin typeface="Open Sauce"/>
              </a:rPr>
              <a:t>La </a:t>
            </a:r>
            <a:r>
              <a:rPr lang="en-US" sz="2256">
                <a:solidFill>
                  <a:srgbClr val="000000"/>
                </a:solidFill>
                <a:latin typeface="Open Sauce Bold"/>
              </a:rPr>
              <a:t>magnétorésistance</a:t>
            </a:r>
            <a:r>
              <a:rPr lang="en-US" sz="2256">
                <a:solidFill>
                  <a:srgbClr val="000000"/>
                </a:solidFill>
                <a:latin typeface="Open Sauce"/>
              </a:rPr>
              <a:t> est utilisée dans de nombreuses applications pratiques, notamment dans les têtes de lecture des </a:t>
            </a:r>
            <a:r>
              <a:rPr lang="en-US" sz="2256">
                <a:solidFill>
                  <a:srgbClr val="000000"/>
                </a:solidFill>
                <a:latin typeface="Open Sauce Bold"/>
              </a:rPr>
              <a:t>disques durs</a:t>
            </a:r>
            <a:r>
              <a:rPr lang="en-US" sz="2256">
                <a:solidFill>
                  <a:srgbClr val="000000"/>
                </a:solidFill>
                <a:latin typeface="Open Sauce"/>
              </a:rPr>
              <a:t>, les </a:t>
            </a:r>
            <a:r>
              <a:rPr lang="en-US" sz="2256">
                <a:solidFill>
                  <a:srgbClr val="000000"/>
                </a:solidFill>
                <a:latin typeface="Open Sauce Bold"/>
              </a:rPr>
              <a:t>capteurs de courant</a:t>
            </a:r>
            <a:r>
              <a:rPr lang="en-US" sz="2256">
                <a:solidFill>
                  <a:srgbClr val="000000"/>
                </a:solidFill>
                <a:latin typeface="Open Sauce"/>
              </a:rPr>
              <a:t>, les </a:t>
            </a:r>
            <a:r>
              <a:rPr lang="en-US" sz="2256">
                <a:solidFill>
                  <a:srgbClr val="000000"/>
                </a:solidFill>
                <a:latin typeface="Open Sauce Bold"/>
              </a:rPr>
              <a:t>capteurs de position</a:t>
            </a:r>
            <a:r>
              <a:rPr lang="en-US" sz="2256">
                <a:solidFill>
                  <a:srgbClr val="000000"/>
                </a:solidFill>
                <a:latin typeface="Open Sauce"/>
              </a:rPr>
              <a:t> et les </a:t>
            </a:r>
            <a:r>
              <a:rPr lang="en-US" sz="2256">
                <a:solidFill>
                  <a:srgbClr val="000000"/>
                </a:solidFill>
                <a:latin typeface="Open Sauce Bold"/>
              </a:rPr>
              <a:t>capteurs de champ magnétique</a:t>
            </a:r>
            <a:r>
              <a:rPr lang="en-US" sz="2256">
                <a:solidFill>
                  <a:srgbClr val="000000"/>
                </a:solidFill>
                <a:latin typeface="Open Sauce"/>
              </a:rPr>
              <a:t>. Elle joue un rôle important dans les </a:t>
            </a:r>
            <a:r>
              <a:rPr lang="en-US" sz="2256">
                <a:solidFill>
                  <a:srgbClr val="000000"/>
                </a:solidFill>
                <a:latin typeface="Open Sauce Bold"/>
              </a:rPr>
              <a:t>technologies de stockage de données</a:t>
            </a:r>
            <a:r>
              <a:rPr lang="en-US" sz="2256">
                <a:solidFill>
                  <a:srgbClr val="000000"/>
                </a:solidFill>
                <a:latin typeface="Open Sauce"/>
              </a:rPr>
              <a:t> et les </a:t>
            </a:r>
            <a:r>
              <a:rPr lang="en-US" sz="2256">
                <a:solidFill>
                  <a:srgbClr val="000000"/>
                </a:solidFill>
                <a:latin typeface="Open Sauce Bold"/>
              </a:rPr>
              <a:t>systèmes de détection.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4315038" y="426679"/>
            <a:ext cx="10602449" cy="1734946"/>
          </a:xfrm>
          <a:custGeom>
            <a:avLst/>
            <a:gdLst/>
            <a:ahLst/>
            <a:cxnLst/>
            <a:rect r="r" b="b" t="t" l="l"/>
            <a:pathLst>
              <a:path h="1734946" w="10602449">
                <a:moveTo>
                  <a:pt x="0" y="0"/>
                </a:moveTo>
                <a:lnTo>
                  <a:pt x="10602449" y="0"/>
                </a:lnTo>
                <a:lnTo>
                  <a:pt x="10602449" y="1734946"/>
                </a:lnTo>
                <a:lnTo>
                  <a:pt x="0" y="1734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23186" y="880602"/>
            <a:ext cx="7972320" cy="778260"/>
          </a:xfrm>
          <a:prstGeom prst="rect">
            <a:avLst/>
          </a:prstGeom>
        </p:spPr>
        <p:txBody>
          <a:bodyPr anchor="t" rtlCol="false" tIns="0" lIns="0" bIns="0" rIns="0">
            <a:spAutoFit/>
          </a:bodyPr>
          <a:lstStyle/>
          <a:p>
            <a:pPr algn="ctr">
              <a:lnSpc>
                <a:spcPts val="5862"/>
              </a:lnSpc>
            </a:pPr>
            <a:r>
              <a:rPr lang="en-US" sz="5921" spc="118">
                <a:solidFill>
                  <a:srgbClr val="FFFFFF"/>
                </a:solidFill>
                <a:latin typeface="Cinzel Bold"/>
              </a:rPr>
              <a:t>2 TYPES</a:t>
            </a:r>
          </a:p>
        </p:txBody>
      </p:sp>
      <p:sp>
        <p:nvSpPr>
          <p:cNvPr name="TextBox 4" id="4"/>
          <p:cNvSpPr txBox="true"/>
          <p:nvPr/>
        </p:nvSpPr>
        <p:spPr>
          <a:xfrm rot="0">
            <a:off x="6650965" y="1482679"/>
            <a:ext cx="5930595" cy="348848"/>
          </a:xfrm>
          <a:prstGeom prst="rect">
            <a:avLst/>
          </a:prstGeom>
        </p:spPr>
        <p:txBody>
          <a:bodyPr anchor="t" rtlCol="false" tIns="0" lIns="0" bIns="0" rIns="0">
            <a:spAutoFit/>
          </a:bodyPr>
          <a:lstStyle/>
          <a:p>
            <a:pPr algn="ctr">
              <a:lnSpc>
                <a:spcPts val="2822"/>
              </a:lnSpc>
            </a:pPr>
            <a:r>
              <a:rPr lang="en-US" sz="2015" spc="423">
                <a:solidFill>
                  <a:srgbClr val="FFFFFF"/>
                </a:solidFill>
                <a:latin typeface="Montserrat Light"/>
              </a:rPr>
              <a:t>DE MAGNÉTORÉSISTANCE</a:t>
            </a:r>
          </a:p>
        </p:txBody>
      </p:sp>
      <p:sp>
        <p:nvSpPr>
          <p:cNvPr name="AutoShape 5" id="5"/>
          <p:cNvSpPr/>
          <p:nvPr/>
        </p:nvSpPr>
        <p:spPr>
          <a:xfrm rot="0">
            <a:off x="5583145" y="1560501"/>
            <a:ext cx="6217310" cy="7833"/>
          </a:xfrm>
          <a:prstGeom prst="rect">
            <a:avLst/>
          </a:prstGeom>
          <a:solidFill>
            <a:srgbClr val="000000"/>
          </a:solidFill>
        </p:spPr>
      </p:sp>
      <p:sp>
        <p:nvSpPr>
          <p:cNvPr name="TextBox 6" id="6"/>
          <p:cNvSpPr txBox="true"/>
          <p:nvPr/>
        </p:nvSpPr>
        <p:spPr>
          <a:xfrm rot="0">
            <a:off x="1177261" y="3425903"/>
            <a:ext cx="16230600" cy="2381078"/>
          </a:xfrm>
          <a:prstGeom prst="rect">
            <a:avLst/>
          </a:prstGeom>
        </p:spPr>
        <p:txBody>
          <a:bodyPr anchor="t" rtlCol="false" tIns="0" lIns="0" bIns="0" rIns="0">
            <a:spAutoFit/>
          </a:bodyPr>
          <a:lstStyle/>
          <a:p>
            <a:pPr algn="just">
              <a:lnSpc>
                <a:spcPts val="3159"/>
              </a:lnSpc>
              <a:spcBef>
                <a:spcPct val="0"/>
              </a:spcBef>
            </a:pPr>
            <a:r>
              <a:rPr lang="en-US" sz="2256">
                <a:solidFill>
                  <a:srgbClr val="000000"/>
                </a:solidFill>
                <a:latin typeface="Open Sans Light"/>
              </a:rPr>
              <a:t>L'</a:t>
            </a:r>
            <a:r>
              <a:rPr lang="en-US" sz="2256">
                <a:solidFill>
                  <a:srgbClr val="000000"/>
                </a:solidFill>
                <a:latin typeface="Open Sans Light Bold"/>
              </a:rPr>
              <a:t>effet tunnel</a:t>
            </a:r>
            <a:r>
              <a:rPr lang="en-US" sz="2256">
                <a:solidFill>
                  <a:srgbClr val="000000"/>
                </a:solidFill>
                <a:latin typeface="Open Sans Light"/>
              </a:rPr>
              <a:t> se produit lorsque vous avez </a:t>
            </a:r>
            <a:r>
              <a:rPr lang="en-US" sz="2256">
                <a:solidFill>
                  <a:srgbClr val="000000"/>
                </a:solidFill>
                <a:latin typeface="Open Sans Light Bold"/>
              </a:rPr>
              <a:t>deux couches minces</a:t>
            </a:r>
            <a:r>
              <a:rPr lang="en-US" sz="2256">
                <a:solidFill>
                  <a:srgbClr val="000000"/>
                </a:solidFill>
                <a:latin typeface="Open Sans Light"/>
              </a:rPr>
              <a:t> de matériaux </a:t>
            </a:r>
            <a:r>
              <a:rPr lang="en-US" sz="2256">
                <a:solidFill>
                  <a:srgbClr val="000000"/>
                </a:solidFill>
                <a:latin typeface="Open Sans Light Bold"/>
              </a:rPr>
              <a:t>conducteurs </a:t>
            </a:r>
            <a:r>
              <a:rPr lang="en-US" sz="2256">
                <a:solidFill>
                  <a:srgbClr val="000000"/>
                </a:solidFill>
                <a:latin typeface="Open Sans Light"/>
              </a:rPr>
              <a:t>séparées par une </a:t>
            </a:r>
            <a:r>
              <a:rPr lang="en-US" sz="2256">
                <a:solidFill>
                  <a:srgbClr val="000000"/>
                </a:solidFill>
                <a:latin typeface="Open Sans Light Bold"/>
              </a:rPr>
              <a:t>couche</a:t>
            </a:r>
            <a:r>
              <a:rPr lang="en-US" sz="2256">
                <a:solidFill>
                  <a:srgbClr val="000000"/>
                </a:solidFill>
                <a:latin typeface="Open Sans Light"/>
              </a:rPr>
              <a:t> très mince d'un </a:t>
            </a:r>
            <a:r>
              <a:rPr lang="en-US" sz="2256">
                <a:solidFill>
                  <a:srgbClr val="000000"/>
                </a:solidFill>
                <a:latin typeface="Open Sans Light Bold"/>
              </a:rPr>
              <a:t>matériau isolant.</a:t>
            </a:r>
            <a:r>
              <a:rPr lang="en-US" sz="2256">
                <a:solidFill>
                  <a:srgbClr val="000000"/>
                </a:solidFill>
                <a:latin typeface="Open Sans Light"/>
              </a:rPr>
              <a:t> Normalement, les électrons ne peuvent pas traverser cette couche isolante. Cependant, grâce à un phénomène quantique appelé "</a:t>
            </a:r>
            <a:r>
              <a:rPr lang="en-US" sz="2256">
                <a:solidFill>
                  <a:srgbClr val="000000"/>
                </a:solidFill>
                <a:latin typeface="Open Sans Light Bold"/>
              </a:rPr>
              <a:t>tunneling</a:t>
            </a:r>
            <a:r>
              <a:rPr lang="en-US" sz="2256">
                <a:solidFill>
                  <a:srgbClr val="000000"/>
                </a:solidFill>
                <a:latin typeface="Open Sans Light"/>
              </a:rPr>
              <a:t>", certains électrons sont capables de passer à travers cette barrière isolante très mince. La probabilité de tunneling dépend de l'orientation relative des champs magnétiques dans les deux couches conductrices. Ainsi, en changeant le champ magnétique, vous pouvez influencer la probabilité de tunneling et donc la résistance totale du dispositif.</a:t>
            </a:r>
          </a:p>
        </p:txBody>
      </p:sp>
      <p:sp>
        <p:nvSpPr>
          <p:cNvPr name="TextBox 7" id="7"/>
          <p:cNvSpPr txBox="true"/>
          <p:nvPr/>
        </p:nvSpPr>
        <p:spPr>
          <a:xfrm rot="0">
            <a:off x="1177261" y="6924675"/>
            <a:ext cx="16230600" cy="2381078"/>
          </a:xfrm>
          <a:prstGeom prst="rect">
            <a:avLst/>
          </a:prstGeom>
        </p:spPr>
        <p:txBody>
          <a:bodyPr anchor="t" rtlCol="false" tIns="0" lIns="0" bIns="0" rIns="0">
            <a:spAutoFit/>
          </a:bodyPr>
          <a:lstStyle/>
          <a:p>
            <a:pPr algn="just">
              <a:lnSpc>
                <a:spcPts val="3159"/>
              </a:lnSpc>
              <a:spcBef>
                <a:spcPct val="0"/>
              </a:spcBef>
            </a:pPr>
          </a:p>
          <a:p>
            <a:pPr algn="just">
              <a:lnSpc>
                <a:spcPts val="3159"/>
              </a:lnSpc>
              <a:spcBef>
                <a:spcPct val="0"/>
              </a:spcBef>
            </a:pPr>
            <a:r>
              <a:rPr lang="en-US" sz="2256">
                <a:solidFill>
                  <a:srgbClr val="000000"/>
                </a:solidFill>
                <a:latin typeface="Open Sans Light"/>
              </a:rPr>
              <a:t>Lorsque des électrons se déplacent à travers un matériau conducteur, un </a:t>
            </a:r>
            <a:r>
              <a:rPr lang="en-US" sz="2256">
                <a:solidFill>
                  <a:srgbClr val="000000"/>
                </a:solidFill>
                <a:latin typeface="Open Sans Light Bold"/>
              </a:rPr>
              <a:t>champ magnétique</a:t>
            </a:r>
            <a:r>
              <a:rPr lang="en-US" sz="2256">
                <a:solidFill>
                  <a:srgbClr val="000000"/>
                </a:solidFill>
                <a:latin typeface="Open Sans Light"/>
              </a:rPr>
              <a:t> peut les </a:t>
            </a:r>
            <a:r>
              <a:rPr lang="en-US" sz="2256">
                <a:solidFill>
                  <a:srgbClr val="000000"/>
                </a:solidFill>
                <a:latin typeface="Open Sans Light Bold"/>
              </a:rPr>
              <a:t>dévier</a:t>
            </a:r>
            <a:r>
              <a:rPr lang="en-US" sz="2256">
                <a:solidFill>
                  <a:srgbClr val="000000"/>
                </a:solidFill>
                <a:latin typeface="Open Sans Light"/>
              </a:rPr>
              <a:t> de leur trajectoire. L'effet Hall se produit lorsque cette déviation crée une différence de potentiel électrique, également appelée </a:t>
            </a:r>
            <a:r>
              <a:rPr lang="en-US" sz="2256">
                <a:solidFill>
                  <a:srgbClr val="000000"/>
                </a:solidFill>
                <a:latin typeface="Open Sans Light Bold"/>
              </a:rPr>
              <a:t>tension</a:t>
            </a:r>
            <a:r>
              <a:rPr lang="en-US" sz="2256">
                <a:solidFill>
                  <a:srgbClr val="000000"/>
                </a:solidFill>
                <a:latin typeface="Open Sans Light"/>
              </a:rPr>
              <a:t>, perpendiculaire à la fois à la direction du courant électrique et à la direction du champ magnétique. Cela signifie que lorsque vous appliquez un champ magnétique à un matériau conducteur, vous pouvez mesurer une tension perpendiculaire à la direction du courant. Cet effet est appelé </a:t>
            </a:r>
            <a:r>
              <a:rPr lang="en-US" sz="2256">
                <a:solidFill>
                  <a:srgbClr val="000000"/>
                </a:solidFill>
                <a:latin typeface="Open Sans Light Bold"/>
              </a:rPr>
              <a:t>effet Hall</a:t>
            </a:r>
            <a:r>
              <a:rPr lang="en-US" sz="2256">
                <a:solidFill>
                  <a:srgbClr val="000000"/>
                </a:solidFill>
                <a:latin typeface="Open Sans Light"/>
              </a:rPr>
              <a:t>.</a:t>
            </a:r>
          </a:p>
        </p:txBody>
      </p:sp>
      <p:sp>
        <p:nvSpPr>
          <p:cNvPr name="TextBox 8" id="8"/>
          <p:cNvSpPr txBox="true"/>
          <p:nvPr/>
        </p:nvSpPr>
        <p:spPr>
          <a:xfrm rot="0">
            <a:off x="1028700" y="6407322"/>
            <a:ext cx="2483743" cy="555453"/>
          </a:xfrm>
          <a:prstGeom prst="rect">
            <a:avLst/>
          </a:prstGeom>
        </p:spPr>
        <p:txBody>
          <a:bodyPr anchor="t" rtlCol="false" tIns="0" lIns="0" bIns="0" rIns="0">
            <a:spAutoFit/>
          </a:bodyPr>
          <a:lstStyle/>
          <a:p>
            <a:pPr algn="ctr">
              <a:lnSpc>
                <a:spcPts val="4559"/>
              </a:lnSpc>
              <a:spcBef>
                <a:spcPct val="0"/>
              </a:spcBef>
            </a:pPr>
            <a:r>
              <a:rPr lang="en-US" sz="3256">
                <a:solidFill>
                  <a:srgbClr val="000000"/>
                </a:solidFill>
                <a:latin typeface="Open Sans Light Bold"/>
              </a:rPr>
              <a:t>L'effet Hall :</a:t>
            </a:r>
          </a:p>
        </p:txBody>
      </p:sp>
      <p:sp>
        <p:nvSpPr>
          <p:cNvPr name="TextBox 9" id="9"/>
          <p:cNvSpPr txBox="true"/>
          <p:nvPr/>
        </p:nvSpPr>
        <p:spPr>
          <a:xfrm rot="0">
            <a:off x="909288" y="2600308"/>
            <a:ext cx="3090565" cy="555453"/>
          </a:xfrm>
          <a:prstGeom prst="rect">
            <a:avLst/>
          </a:prstGeom>
        </p:spPr>
        <p:txBody>
          <a:bodyPr anchor="t" rtlCol="false" tIns="0" lIns="0" bIns="0" rIns="0">
            <a:spAutoFit/>
          </a:bodyPr>
          <a:lstStyle/>
          <a:p>
            <a:pPr algn="ctr">
              <a:lnSpc>
                <a:spcPts val="4559"/>
              </a:lnSpc>
              <a:spcBef>
                <a:spcPct val="0"/>
              </a:spcBef>
            </a:pPr>
            <a:r>
              <a:rPr lang="en-US" sz="3256">
                <a:solidFill>
                  <a:srgbClr val="000000"/>
                </a:solidFill>
                <a:latin typeface="Open Sans Light Bold"/>
              </a:rPr>
              <a:t>L'effet Tunnel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6596492" y="5143500"/>
            <a:ext cx="4858513" cy="4858513"/>
          </a:xfrm>
          <a:custGeom>
            <a:avLst/>
            <a:gdLst/>
            <a:ahLst/>
            <a:cxnLst/>
            <a:rect r="r" b="b" t="t" l="l"/>
            <a:pathLst>
              <a:path h="4858513" w="4858513">
                <a:moveTo>
                  <a:pt x="0" y="0"/>
                </a:moveTo>
                <a:lnTo>
                  <a:pt x="4858513" y="0"/>
                </a:lnTo>
                <a:lnTo>
                  <a:pt x="4858513" y="4858513"/>
                </a:lnTo>
                <a:lnTo>
                  <a:pt x="0" y="4858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6818" y="7208529"/>
            <a:ext cx="785206" cy="785206"/>
          </a:xfrm>
          <a:custGeom>
            <a:avLst/>
            <a:gdLst/>
            <a:ahLst/>
            <a:cxnLst/>
            <a:rect r="r" b="b" t="t" l="l"/>
            <a:pathLst>
              <a:path h="785206" w="785206">
                <a:moveTo>
                  <a:pt x="0" y="0"/>
                </a:moveTo>
                <a:lnTo>
                  <a:pt x="785206" y="0"/>
                </a:lnTo>
                <a:lnTo>
                  <a:pt x="785206" y="785206"/>
                </a:lnTo>
                <a:lnTo>
                  <a:pt x="0" y="7852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736818" y="9108160"/>
            <a:ext cx="834117" cy="665208"/>
          </a:xfrm>
          <a:custGeom>
            <a:avLst/>
            <a:gdLst/>
            <a:ahLst/>
            <a:cxnLst/>
            <a:rect r="r" b="b" t="t" l="l"/>
            <a:pathLst>
              <a:path h="665208" w="834117">
                <a:moveTo>
                  <a:pt x="0" y="0"/>
                </a:moveTo>
                <a:lnTo>
                  <a:pt x="834117" y="0"/>
                </a:lnTo>
                <a:lnTo>
                  <a:pt x="834117" y="665208"/>
                </a:lnTo>
                <a:lnTo>
                  <a:pt x="0" y="6652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76585" y="5332994"/>
            <a:ext cx="554583" cy="772938"/>
          </a:xfrm>
          <a:custGeom>
            <a:avLst/>
            <a:gdLst/>
            <a:ahLst/>
            <a:cxnLst/>
            <a:rect r="r" b="b" t="t" l="l"/>
            <a:pathLst>
              <a:path h="772938" w="554583">
                <a:moveTo>
                  <a:pt x="0" y="0"/>
                </a:moveTo>
                <a:lnTo>
                  <a:pt x="554583" y="0"/>
                </a:lnTo>
                <a:lnTo>
                  <a:pt x="554583" y="772938"/>
                </a:lnTo>
                <a:lnTo>
                  <a:pt x="0" y="7729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3187" y="7795112"/>
            <a:ext cx="3932850" cy="2626096"/>
          </a:xfrm>
          <a:custGeom>
            <a:avLst/>
            <a:gdLst/>
            <a:ahLst/>
            <a:cxnLst/>
            <a:rect r="r" b="b" t="t" l="l"/>
            <a:pathLst>
              <a:path h="2626096" w="3932850">
                <a:moveTo>
                  <a:pt x="0" y="0"/>
                </a:moveTo>
                <a:lnTo>
                  <a:pt x="3932850" y="0"/>
                </a:lnTo>
                <a:lnTo>
                  <a:pt x="3932850" y="2626096"/>
                </a:lnTo>
                <a:lnTo>
                  <a:pt x="0" y="2626096"/>
                </a:lnTo>
                <a:lnTo>
                  <a:pt x="0" y="0"/>
                </a:lnTo>
                <a:close/>
              </a:path>
            </a:pathLst>
          </a:custGeom>
          <a:blipFill>
            <a:blip r:embed="rId10"/>
            <a:stretch>
              <a:fillRect l="0" t="0" r="0" b="0"/>
            </a:stretch>
          </a:blipFill>
        </p:spPr>
      </p:sp>
      <p:sp>
        <p:nvSpPr>
          <p:cNvPr name="TextBox 7" id="7"/>
          <p:cNvSpPr txBox="true"/>
          <p:nvPr/>
        </p:nvSpPr>
        <p:spPr>
          <a:xfrm rot="0">
            <a:off x="0" y="101149"/>
            <a:ext cx="18288000" cy="1134300"/>
          </a:xfrm>
          <a:prstGeom prst="rect">
            <a:avLst/>
          </a:prstGeom>
        </p:spPr>
        <p:txBody>
          <a:bodyPr anchor="t" rtlCol="false" tIns="0" lIns="0" bIns="0" rIns="0">
            <a:spAutoFit/>
          </a:bodyPr>
          <a:lstStyle/>
          <a:p>
            <a:pPr algn="ctr">
              <a:lnSpc>
                <a:spcPts val="8477"/>
              </a:lnSpc>
            </a:pPr>
            <a:r>
              <a:rPr lang="en-US" sz="8477">
                <a:solidFill>
                  <a:srgbClr val="FF9E5E"/>
                </a:solidFill>
                <a:latin typeface="Barlow SemiCondensed Bold Bold"/>
              </a:rPr>
              <a:t>ALLIAGE À MÉMOIRE DE FORME </a:t>
            </a:r>
          </a:p>
        </p:txBody>
      </p:sp>
      <p:sp>
        <p:nvSpPr>
          <p:cNvPr name="TextBox 8" id="8"/>
          <p:cNvSpPr txBox="true"/>
          <p:nvPr/>
        </p:nvSpPr>
        <p:spPr>
          <a:xfrm rot="0">
            <a:off x="0" y="1706865"/>
            <a:ext cx="2542133" cy="688920"/>
          </a:xfrm>
          <a:prstGeom prst="rect">
            <a:avLst/>
          </a:prstGeom>
        </p:spPr>
        <p:txBody>
          <a:bodyPr anchor="t" rtlCol="false" tIns="0" lIns="0" bIns="0" rIns="0">
            <a:spAutoFit/>
          </a:bodyPr>
          <a:lstStyle/>
          <a:p>
            <a:pPr algn="ctr">
              <a:lnSpc>
                <a:spcPts val="5603"/>
              </a:lnSpc>
            </a:pPr>
            <a:r>
              <a:rPr lang="en-US" sz="4002">
                <a:solidFill>
                  <a:srgbClr val="D34A24"/>
                </a:solidFill>
                <a:latin typeface="Open Sans Light Bold"/>
              </a:rPr>
              <a:t>Définition</a:t>
            </a:r>
          </a:p>
        </p:txBody>
      </p:sp>
      <p:sp>
        <p:nvSpPr>
          <p:cNvPr name="TextBox 9" id="9"/>
          <p:cNvSpPr txBox="true"/>
          <p:nvPr/>
        </p:nvSpPr>
        <p:spPr>
          <a:xfrm rot="0">
            <a:off x="0" y="2886250"/>
            <a:ext cx="18288000" cy="1780391"/>
          </a:xfrm>
          <a:prstGeom prst="rect">
            <a:avLst/>
          </a:prstGeom>
        </p:spPr>
        <p:txBody>
          <a:bodyPr anchor="t" rtlCol="false" tIns="0" lIns="0" bIns="0" rIns="0">
            <a:spAutoFit/>
          </a:bodyPr>
          <a:lstStyle/>
          <a:p>
            <a:pPr algn="just">
              <a:lnSpc>
                <a:spcPts val="4759"/>
              </a:lnSpc>
            </a:pPr>
            <a:r>
              <a:rPr lang="en-US" sz="3399">
                <a:solidFill>
                  <a:srgbClr val="BF372A"/>
                </a:solidFill>
                <a:latin typeface="Open Sans Light"/>
              </a:rPr>
              <a:t>L'alliage à mémoire de forme est un matériau spécial qui peut se souvenir de sa forme d'origine et la retrouver après été déformé. Ce matériau a la capacité de changer de forme de manière réversible lorsqu'il est soumis à des stimuli, tels que la chaleur ou la pression.</a:t>
            </a:r>
          </a:p>
        </p:txBody>
      </p:sp>
      <p:sp>
        <p:nvSpPr>
          <p:cNvPr name="TextBox 10" id="10"/>
          <p:cNvSpPr txBox="true"/>
          <p:nvPr/>
        </p:nvSpPr>
        <p:spPr>
          <a:xfrm rot="0">
            <a:off x="8369979" y="5511302"/>
            <a:ext cx="2882327" cy="378222"/>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Médecine</a:t>
            </a:r>
          </a:p>
        </p:txBody>
      </p:sp>
      <p:sp>
        <p:nvSpPr>
          <p:cNvPr name="TextBox 11" id="11"/>
          <p:cNvSpPr txBox="true"/>
          <p:nvPr/>
        </p:nvSpPr>
        <p:spPr>
          <a:xfrm rot="0">
            <a:off x="8525399" y="7364596"/>
            <a:ext cx="2571487" cy="378222"/>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Aérospatiale </a:t>
            </a:r>
          </a:p>
        </p:txBody>
      </p:sp>
      <p:sp>
        <p:nvSpPr>
          <p:cNvPr name="TextBox 12" id="12"/>
          <p:cNvSpPr txBox="true"/>
          <p:nvPr/>
        </p:nvSpPr>
        <p:spPr>
          <a:xfrm rot="0">
            <a:off x="8974922" y="9220200"/>
            <a:ext cx="1672439" cy="378222"/>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Automobile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false" flipV="false" rot="0">
            <a:off x="6596492" y="5143500"/>
            <a:ext cx="4858513" cy="4858513"/>
          </a:xfrm>
          <a:custGeom>
            <a:avLst/>
            <a:gdLst/>
            <a:ahLst/>
            <a:cxnLst/>
            <a:rect r="r" b="b" t="t" l="l"/>
            <a:pathLst>
              <a:path h="4858513" w="4858513">
                <a:moveTo>
                  <a:pt x="0" y="0"/>
                </a:moveTo>
                <a:lnTo>
                  <a:pt x="4858513" y="0"/>
                </a:lnTo>
                <a:lnTo>
                  <a:pt x="4858513" y="4858513"/>
                </a:lnTo>
                <a:lnTo>
                  <a:pt x="0" y="4858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08934" y="7322489"/>
            <a:ext cx="905529" cy="558135"/>
          </a:xfrm>
          <a:custGeom>
            <a:avLst/>
            <a:gdLst/>
            <a:ahLst/>
            <a:cxnLst/>
            <a:rect r="r" b="b" t="t" l="l"/>
            <a:pathLst>
              <a:path h="558135" w="905529">
                <a:moveTo>
                  <a:pt x="0" y="0"/>
                </a:moveTo>
                <a:lnTo>
                  <a:pt x="905529" y="0"/>
                </a:lnTo>
                <a:lnTo>
                  <a:pt x="905529" y="558135"/>
                </a:lnTo>
                <a:lnTo>
                  <a:pt x="0" y="558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796456" y="5366025"/>
            <a:ext cx="725568" cy="726890"/>
          </a:xfrm>
          <a:custGeom>
            <a:avLst/>
            <a:gdLst/>
            <a:ahLst/>
            <a:cxnLst/>
            <a:rect r="r" b="b" t="t" l="l"/>
            <a:pathLst>
              <a:path h="726890" w="725568">
                <a:moveTo>
                  <a:pt x="0" y="0"/>
                </a:moveTo>
                <a:lnTo>
                  <a:pt x="725568" y="0"/>
                </a:lnTo>
                <a:lnTo>
                  <a:pt x="725568" y="726890"/>
                </a:lnTo>
                <a:lnTo>
                  <a:pt x="0" y="726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61568" y="9109349"/>
            <a:ext cx="660455" cy="682802"/>
          </a:xfrm>
          <a:custGeom>
            <a:avLst/>
            <a:gdLst/>
            <a:ahLst/>
            <a:cxnLst/>
            <a:rect r="r" b="b" t="t" l="l"/>
            <a:pathLst>
              <a:path h="682802" w="660455">
                <a:moveTo>
                  <a:pt x="0" y="0"/>
                </a:moveTo>
                <a:lnTo>
                  <a:pt x="660456" y="0"/>
                </a:lnTo>
                <a:lnTo>
                  <a:pt x="660456" y="682801"/>
                </a:lnTo>
                <a:lnTo>
                  <a:pt x="0" y="682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90515" y="7601556"/>
            <a:ext cx="4652798" cy="2731335"/>
          </a:xfrm>
          <a:custGeom>
            <a:avLst/>
            <a:gdLst/>
            <a:ahLst/>
            <a:cxnLst/>
            <a:rect r="r" b="b" t="t" l="l"/>
            <a:pathLst>
              <a:path h="2731335" w="4652798">
                <a:moveTo>
                  <a:pt x="0" y="0"/>
                </a:moveTo>
                <a:lnTo>
                  <a:pt x="4652798" y="0"/>
                </a:lnTo>
                <a:lnTo>
                  <a:pt x="4652798" y="2731335"/>
                </a:lnTo>
                <a:lnTo>
                  <a:pt x="0" y="2731335"/>
                </a:lnTo>
                <a:lnTo>
                  <a:pt x="0" y="0"/>
                </a:lnTo>
                <a:close/>
              </a:path>
            </a:pathLst>
          </a:custGeom>
          <a:blipFill>
            <a:blip r:embed="rId10"/>
            <a:stretch>
              <a:fillRect l="0" t="0" r="0" b="0"/>
            </a:stretch>
          </a:blipFill>
        </p:spPr>
      </p:sp>
      <p:sp>
        <p:nvSpPr>
          <p:cNvPr name="TextBox 7" id="7"/>
          <p:cNvSpPr txBox="true"/>
          <p:nvPr/>
        </p:nvSpPr>
        <p:spPr>
          <a:xfrm rot="0">
            <a:off x="-4496678" y="152400"/>
            <a:ext cx="18288000" cy="1134249"/>
          </a:xfrm>
          <a:prstGeom prst="rect">
            <a:avLst/>
          </a:prstGeom>
        </p:spPr>
        <p:txBody>
          <a:bodyPr anchor="t" rtlCol="false" tIns="0" lIns="0" bIns="0" rIns="0">
            <a:spAutoFit/>
          </a:bodyPr>
          <a:lstStyle/>
          <a:p>
            <a:pPr algn="ctr">
              <a:lnSpc>
                <a:spcPts val="8477"/>
              </a:lnSpc>
            </a:pPr>
            <a:r>
              <a:rPr lang="en-US" sz="8477">
                <a:solidFill>
                  <a:srgbClr val="FF9E5E"/>
                </a:solidFill>
                <a:latin typeface="Barlow SemiCondensed Bold Bold"/>
              </a:rPr>
              <a:t>THERMOCHRONISME </a:t>
            </a:r>
          </a:p>
        </p:txBody>
      </p:sp>
      <p:sp>
        <p:nvSpPr>
          <p:cNvPr name="TextBox 8" id="8"/>
          <p:cNvSpPr txBox="true"/>
          <p:nvPr/>
        </p:nvSpPr>
        <p:spPr>
          <a:xfrm rot="0">
            <a:off x="255210" y="1737353"/>
            <a:ext cx="2542133" cy="688920"/>
          </a:xfrm>
          <a:prstGeom prst="rect">
            <a:avLst/>
          </a:prstGeom>
        </p:spPr>
        <p:txBody>
          <a:bodyPr anchor="t" rtlCol="false" tIns="0" lIns="0" bIns="0" rIns="0">
            <a:spAutoFit/>
          </a:bodyPr>
          <a:lstStyle/>
          <a:p>
            <a:pPr algn="ctr">
              <a:lnSpc>
                <a:spcPts val="5603"/>
              </a:lnSpc>
            </a:pPr>
            <a:r>
              <a:rPr lang="en-US" sz="4002">
                <a:solidFill>
                  <a:srgbClr val="D34A24"/>
                </a:solidFill>
                <a:latin typeface="Open Sans Light Bold"/>
              </a:rPr>
              <a:t>Définition</a:t>
            </a:r>
          </a:p>
        </p:txBody>
      </p:sp>
      <p:sp>
        <p:nvSpPr>
          <p:cNvPr name="TextBox 9" id="9"/>
          <p:cNvSpPr txBox="true"/>
          <p:nvPr/>
        </p:nvSpPr>
        <p:spPr>
          <a:xfrm rot="0">
            <a:off x="0" y="2871464"/>
            <a:ext cx="18288000" cy="1264988"/>
          </a:xfrm>
          <a:prstGeom prst="rect">
            <a:avLst/>
          </a:prstGeom>
        </p:spPr>
        <p:txBody>
          <a:bodyPr anchor="t" rtlCol="false" tIns="0" lIns="0" bIns="0" rIns="0">
            <a:spAutoFit/>
          </a:bodyPr>
          <a:lstStyle/>
          <a:p>
            <a:pPr algn="just">
              <a:lnSpc>
                <a:spcPts val="3415"/>
              </a:lnSpc>
              <a:spcBef>
                <a:spcPct val="0"/>
              </a:spcBef>
            </a:pPr>
            <a:r>
              <a:rPr lang="en-US" sz="2439">
                <a:solidFill>
                  <a:srgbClr val="BF372A"/>
                </a:solidFill>
                <a:latin typeface="Open Sans Light Bold"/>
              </a:rPr>
              <a:t>Le</a:t>
            </a:r>
            <a:r>
              <a:rPr lang="en-US" sz="2439">
                <a:solidFill>
                  <a:srgbClr val="BF372A"/>
                </a:solidFill>
                <a:latin typeface="Open Sans Light Bold"/>
              </a:rPr>
              <a:t> thermochronisme concerne la façon dont les roches et les minéraux gardent une trace des différentes températures auxquelles ils ont été exposés. Les scientifiques utilisent cela pour comprendre l'histoire de la Terre et comment les paysages ont changé. C'est comme si les roches nous racontaient une histoire sur notre planète.</a:t>
            </a:r>
          </a:p>
        </p:txBody>
      </p:sp>
      <p:sp>
        <p:nvSpPr>
          <p:cNvPr name="TextBox 10" id="10"/>
          <p:cNvSpPr txBox="true"/>
          <p:nvPr/>
        </p:nvSpPr>
        <p:spPr>
          <a:xfrm rot="0">
            <a:off x="8369979" y="5298676"/>
            <a:ext cx="2882327" cy="775665"/>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Tectonique des plaques</a:t>
            </a:r>
          </a:p>
        </p:txBody>
      </p:sp>
      <p:sp>
        <p:nvSpPr>
          <p:cNvPr name="TextBox 11" id="11"/>
          <p:cNvSpPr txBox="true"/>
          <p:nvPr/>
        </p:nvSpPr>
        <p:spPr>
          <a:xfrm rot="0">
            <a:off x="8525399" y="7165874"/>
            <a:ext cx="2571487" cy="775665"/>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Evolution des paysages</a:t>
            </a:r>
          </a:p>
        </p:txBody>
      </p:sp>
      <p:sp>
        <p:nvSpPr>
          <p:cNvPr name="TextBox 12" id="12"/>
          <p:cNvSpPr txBox="true"/>
          <p:nvPr/>
        </p:nvSpPr>
        <p:spPr>
          <a:xfrm rot="0">
            <a:off x="9192177" y="9220200"/>
            <a:ext cx="1237929" cy="378222"/>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Géologie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ED"/>
        </a:solidFill>
      </p:bgPr>
    </p:bg>
    <p:spTree>
      <p:nvGrpSpPr>
        <p:cNvPr id="1" name=""/>
        <p:cNvGrpSpPr/>
        <p:nvPr/>
      </p:nvGrpSpPr>
      <p:grpSpPr>
        <a:xfrm>
          <a:off x="0" y="0"/>
          <a:ext cx="0" cy="0"/>
          <a:chOff x="0" y="0"/>
          <a:chExt cx="0" cy="0"/>
        </a:xfrm>
      </p:grpSpPr>
      <p:sp>
        <p:nvSpPr>
          <p:cNvPr name="Freeform 2" id="2"/>
          <p:cNvSpPr/>
          <p:nvPr/>
        </p:nvSpPr>
        <p:spPr>
          <a:xfrm flipH="true" flipV="false" rot="0">
            <a:off x="13599317" y="2263059"/>
            <a:ext cx="5405325" cy="8877359"/>
          </a:xfrm>
          <a:custGeom>
            <a:avLst/>
            <a:gdLst/>
            <a:ahLst/>
            <a:cxnLst/>
            <a:rect r="r" b="b" t="t" l="l"/>
            <a:pathLst>
              <a:path h="8877359" w="5405325">
                <a:moveTo>
                  <a:pt x="5405325" y="0"/>
                </a:moveTo>
                <a:lnTo>
                  <a:pt x="0" y="0"/>
                </a:lnTo>
                <a:lnTo>
                  <a:pt x="0" y="8877359"/>
                </a:lnTo>
                <a:lnTo>
                  <a:pt x="5405325" y="8877359"/>
                </a:lnTo>
                <a:lnTo>
                  <a:pt x="5405325" y="0"/>
                </a:lnTo>
                <a:close/>
              </a:path>
            </a:pathLst>
          </a:custGeom>
          <a:blipFill>
            <a:blip r:embed="rId2"/>
            <a:stretch>
              <a:fillRect l="0" t="0" r="0" b="0"/>
            </a:stretch>
          </a:blipFill>
        </p:spPr>
      </p:sp>
      <p:sp>
        <p:nvSpPr>
          <p:cNvPr name="Freeform 3" id="3"/>
          <p:cNvSpPr/>
          <p:nvPr/>
        </p:nvSpPr>
        <p:spPr>
          <a:xfrm flipH="false" flipV="false" rot="0">
            <a:off x="11591135" y="-473296"/>
            <a:ext cx="5874402" cy="5029957"/>
          </a:xfrm>
          <a:custGeom>
            <a:avLst/>
            <a:gdLst/>
            <a:ahLst/>
            <a:cxnLst/>
            <a:rect r="r" b="b" t="t" l="l"/>
            <a:pathLst>
              <a:path h="5029957" w="5874402">
                <a:moveTo>
                  <a:pt x="0" y="0"/>
                </a:moveTo>
                <a:lnTo>
                  <a:pt x="5874403" y="0"/>
                </a:lnTo>
                <a:lnTo>
                  <a:pt x="5874403" y="5029957"/>
                </a:lnTo>
                <a:lnTo>
                  <a:pt x="0" y="5029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59470" y="5099586"/>
            <a:ext cx="4858513" cy="4858513"/>
          </a:xfrm>
          <a:custGeom>
            <a:avLst/>
            <a:gdLst/>
            <a:ahLst/>
            <a:cxnLst/>
            <a:rect r="r" b="b" t="t" l="l"/>
            <a:pathLst>
              <a:path h="4858513" w="4858513">
                <a:moveTo>
                  <a:pt x="0" y="0"/>
                </a:moveTo>
                <a:lnTo>
                  <a:pt x="4858513" y="0"/>
                </a:lnTo>
                <a:lnTo>
                  <a:pt x="4858513" y="4858513"/>
                </a:lnTo>
                <a:lnTo>
                  <a:pt x="0" y="4858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78970">
            <a:off x="913147" y="5232217"/>
            <a:ext cx="623060" cy="858855"/>
          </a:xfrm>
          <a:custGeom>
            <a:avLst/>
            <a:gdLst/>
            <a:ahLst/>
            <a:cxnLst/>
            <a:rect r="r" b="b" t="t" l="l"/>
            <a:pathLst>
              <a:path h="858855" w="623060">
                <a:moveTo>
                  <a:pt x="0" y="0"/>
                </a:moveTo>
                <a:lnTo>
                  <a:pt x="623060" y="0"/>
                </a:lnTo>
                <a:lnTo>
                  <a:pt x="623060" y="858855"/>
                </a:lnTo>
                <a:lnTo>
                  <a:pt x="0" y="8588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76349" y="7183359"/>
            <a:ext cx="526863" cy="690967"/>
          </a:xfrm>
          <a:custGeom>
            <a:avLst/>
            <a:gdLst/>
            <a:ahLst/>
            <a:cxnLst/>
            <a:rect r="r" b="b" t="t" l="l"/>
            <a:pathLst>
              <a:path h="690967" w="526863">
                <a:moveTo>
                  <a:pt x="0" y="0"/>
                </a:moveTo>
                <a:lnTo>
                  <a:pt x="526863" y="0"/>
                </a:lnTo>
                <a:lnTo>
                  <a:pt x="526863" y="690967"/>
                </a:lnTo>
                <a:lnTo>
                  <a:pt x="0" y="6909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59434" y="9013513"/>
            <a:ext cx="848836" cy="742732"/>
          </a:xfrm>
          <a:custGeom>
            <a:avLst/>
            <a:gdLst/>
            <a:ahLst/>
            <a:cxnLst/>
            <a:rect r="r" b="b" t="t" l="l"/>
            <a:pathLst>
              <a:path h="742732" w="848836">
                <a:moveTo>
                  <a:pt x="0" y="0"/>
                </a:moveTo>
                <a:lnTo>
                  <a:pt x="848836" y="0"/>
                </a:lnTo>
                <a:lnTo>
                  <a:pt x="848836" y="742732"/>
                </a:lnTo>
                <a:lnTo>
                  <a:pt x="0" y="7427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6857383" y="5143500"/>
            <a:ext cx="4858513" cy="4858513"/>
          </a:xfrm>
          <a:custGeom>
            <a:avLst/>
            <a:gdLst/>
            <a:ahLst/>
            <a:cxnLst/>
            <a:rect r="r" b="b" t="t" l="l"/>
            <a:pathLst>
              <a:path h="4858513" w="4858513">
                <a:moveTo>
                  <a:pt x="0" y="0"/>
                </a:moveTo>
                <a:lnTo>
                  <a:pt x="4858513" y="0"/>
                </a:lnTo>
                <a:lnTo>
                  <a:pt x="4858513" y="4858513"/>
                </a:lnTo>
                <a:lnTo>
                  <a:pt x="0" y="4858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066686" y="9018679"/>
            <a:ext cx="739464" cy="789719"/>
          </a:xfrm>
          <a:custGeom>
            <a:avLst/>
            <a:gdLst/>
            <a:ahLst/>
            <a:cxnLst/>
            <a:rect r="r" b="b" t="t" l="l"/>
            <a:pathLst>
              <a:path h="789719" w="739464">
                <a:moveTo>
                  <a:pt x="0" y="0"/>
                </a:moveTo>
                <a:lnTo>
                  <a:pt x="739464" y="0"/>
                </a:lnTo>
                <a:lnTo>
                  <a:pt x="739464" y="789719"/>
                </a:lnTo>
                <a:lnTo>
                  <a:pt x="0" y="7897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7011318" y="7099448"/>
            <a:ext cx="850201" cy="858789"/>
          </a:xfrm>
          <a:custGeom>
            <a:avLst/>
            <a:gdLst/>
            <a:ahLst/>
            <a:cxnLst/>
            <a:rect r="r" b="b" t="t" l="l"/>
            <a:pathLst>
              <a:path h="858789" w="850201">
                <a:moveTo>
                  <a:pt x="0" y="0"/>
                </a:moveTo>
                <a:lnTo>
                  <a:pt x="850201" y="0"/>
                </a:lnTo>
                <a:lnTo>
                  <a:pt x="850201" y="858789"/>
                </a:lnTo>
                <a:lnTo>
                  <a:pt x="0" y="85878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7066686" y="5221518"/>
            <a:ext cx="723217" cy="912315"/>
          </a:xfrm>
          <a:custGeom>
            <a:avLst/>
            <a:gdLst/>
            <a:ahLst/>
            <a:cxnLst/>
            <a:rect r="r" b="b" t="t" l="l"/>
            <a:pathLst>
              <a:path h="912315" w="723217">
                <a:moveTo>
                  <a:pt x="0" y="0"/>
                </a:moveTo>
                <a:lnTo>
                  <a:pt x="723217" y="0"/>
                </a:lnTo>
                <a:lnTo>
                  <a:pt x="723217" y="912315"/>
                </a:lnTo>
                <a:lnTo>
                  <a:pt x="0" y="91231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2" id="12"/>
          <p:cNvSpPr txBox="true"/>
          <p:nvPr/>
        </p:nvSpPr>
        <p:spPr>
          <a:xfrm rot="0">
            <a:off x="-4688683" y="133350"/>
            <a:ext cx="18288000" cy="987442"/>
          </a:xfrm>
          <a:prstGeom prst="rect">
            <a:avLst/>
          </a:prstGeom>
        </p:spPr>
        <p:txBody>
          <a:bodyPr anchor="t" rtlCol="false" tIns="0" lIns="0" bIns="0" rIns="0">
            <a:spAutoFit/>
          </a:bodyPr>
          <a:lstStyle/>
          <a:p>
            <a:pPr algn="ctr">
              <a:lnSpc>
                <a:spcPts val="7377"/>
              </a:lnSpc>
            </a:pPr>
            <a:r>
              <a:rPr lang="en-US" sz="7377">
                <a:solidFill>
                  <a:srgbClr val="FF9E5E"/>
                </a:solidFill>
                <a:latin typeface="Barlow SemiCondensed Bold Bold"/>
              </a:rPr>
              <a:t>P﻿HOTOLUMINESCENCE</a:t>
            </a:r>
          </a:p>
        </p:txBody>
      </p:sp>
      <p:sp>
        <p:nvSpPr>
          <p:cNvPr name="TextBox 13" id="13"/>
          <p:cNvSpPr txBox="true"/>
          <p:nvPr/>
        </p:nvSpPr>
        <p:spPr>
          <a:xfrm rot="0">
            <a:off x="12298329" y="375333"/>
            <a:ext cx="4460015" cy="2768707"/>
          </a:xfrm>
          <a:prstGeom prst="rect">
            <a:avLst/>
          </a:prstGeom>
        </p:spPr>
        <p:txBody>
          <a:bodyPr anchor="t" rtlCol="false" tIns="0" lIns="0" bIns="0" rIns="0">
            <a:spAutoFit/>
          </a:bodyPr>
          <a:lstStyle/>
          <a:p>
            <a:pPr algn="ctr">
              <a:lnSpc>
                <a:spcPts val="2207"/>
              </a:lnSpc>
              <a:spcBef>
                <a:spcPct val="0"/>
              </a:spcBef>
            </a:pPr>
            <a:r>
              <a:rPr lang="en-US" sz="1577">
                <a:solidFill>
                  <a:srgbClr val="000000"/>
                </a:solidFill>
                <a:latin typeface="Open Sans Light Bold"/>
              </a:rPr>
              <a:t>Imagine que tu as une balle qui brille dans le noir quand tu la mets sous une lampe. Quand la balle est exposée à la lumière de la lampe, elle absorbe cette énergie. Ensuite, quand tu éteins la lumière, la balle continue de briller doucement dans le noir pendant un certain temps. C'est comme si elle gardait en elle un peu de l'énergie qu'elle a absorbée et qu'elle l'utilise pour émettre de la lumière.</a:t>
            </a:r>
          </a:p>
        </p:txBody>
      </p:sp>
      <p:sp>
        <p:nvSpPr>
          <p:cNvPr name="TextBox 14" id="14"/>
          <p:cNvSpPr txBox="true"/>
          <p:nvPr/>
        </p:nvSpPr>
        <p:spPr>
          <a:xfrm rot="0">
            <a:off x="232145" y="1574139"/>
            <a:ext cx="2542133" cy="688920"/>
          </a:xfrm>
          <a:prstGeom prst="rect">
            <a:avLst/>
          </a:prstGeom>
        </p:spPr>
        <p:txBody>
          <a:bodyPr anchor="t" rtlCol="false" tIns="0" lIns="0" bIns="0" rIns="0">
            <a:spAutoFit/>
          </a:bodyPr>
          <a:lstStyle/>
          <a:p>
            <a:pPr algn="ctr">
              <a:lnSpc>
                <a:spcPts val="5603"/>
              </a:lnSpc>
            </a:pPr>
            <a:r>
              <a:rPr lang="en-US" sz="4002">
                <a:solidFill>
                  <a:srgbClr val="D34A24"/>
                </a:solidFill>
                <a:latin typeface="Open Sans Light Bold"/>
              </a:rPr>
              <a:t>Définition</a:t>
            </a:r>
          </a:p>
        </p:txBody>
      </p:sp>
      <p:sp>
        <p:nvSpPr>
          <p:cNvPr name="TextBox 15" id="15"/>
          <p:cNvSpPr txBox="true"/>
          <p:nvPr/>
        </p:nvSpPr>
        <p:spPr>
          <a:xfrm rot="0">
            <a:off x="0" y="2530444"/>
            <a:ext cx="14872836" cy="2026217"/>
          </a:xfrm>
          <a:prstGeom prst="rect">
            <a:avLst/>
          </a:prstGeom>
        </p:spPr>
        <p:txBody>
          <a:bodyPr anchor="t" rtlCol="false" tIns="0" lIns="0" bIns="0" rIns="0">
            <a:spAutoFit/>
          </a:bodyPr>
          <a:lstStyle/>
          <a:p>
            <a:pPr algn="just">
              <a:lnSpc>
                <a:spcPts val="3280"/>
              </a:lnSpc>
              <a:spcBef>
                <a:spcPct val="0"/>
              </a:spcBef>
            </a:pPr>
            <a:r>
              <a:rPr lang="en-US" sz="2342">
                <a:solidFill>
                  <a:srgbClr val="BF372A"/>
                </a:solidFill>
                <a:latin typeface="Open Sans Light Bold"/>
              </a:rPr>
              <a:t>La photoluminescence, c'est quand un matériau émet de la lumière après avoir </a:t>
            </a:r>
          </a:p>
          <a:p>
            <a:pPr algn="just">
              <a:lnSpc>
                <a:spcPts val="3280"/>
              </a:lnSpc>
              <a:spcBef>
                <a:spcPct val="0"/>
              </a:spcBef>
            </a:pPr>
            <a:r>
              <a:rPr lang="en-US" sz="2342">
                <a:solidFill>
                  <a:srgbClr val="BF372A"/>
                </a:solidFill>
                <a:latin typeface="Open Sans Light Bold"/>
              </a:rPr>
              <a:t>absorbé de la lumière. Il peut briller tout seul après que la source de lumière a été</a:t>
            </a:r>
          </a:p>
          <a:p>
            <a:pPr algn="just">
              <a:lnSpc>
                <a:spcPts val="3280"/>
              </a:lnSpc>
              <a:spcBef>
                <a:spcPct val="0"/>
              </a:spcBef>
            </a:pPr>
            <a:r>
              <a:rPr lang="en-US" sz="2342">
                <a:solidFill>
                  <a:srgbClr val="BF372A"/>
                </a:solidFill>
                <a:latin typeface="Open Sans Light Bold"/>
              </a:rPr>
              <a:t> éteinte. C'est comme si le matériau gardait l'énergie lumineuse et la libérait ensuite. </a:t>
            </a:r>
          </a:p>
          <a:p>
            <a:pPr algn="just">
              <a:lnSpc>
                <a:spcPts val="3280"/>
              </a:lnSpc>
              <a:spcBef>
                <a:spcPct val="0"/>
              </a:spcBef>
            </a:pPr>
            <a:r>
              <a:rPr lang="en-US" sz="2342">
                <a:solidFill>
                  <a:srgbClr val="BF372A"/>
                </a:solidFill>
                <a:latin typeface="Open Sans Light Bold"/>
              </a:rPr>
              <a:t>Cela crée des effets lumineux spéciaux et est utilisé dans l'éclairage, les écrans lumineux </a:t>
            </a:r>
          </a:p>
          <a:p>
            <a:pPr algn="just">
              <a:lnSpc>
                <a:spcPts val="3280"/>
              </a:lnSpc>
              <a:spcBef>
                <a:spcPct val="0"/>
              </a:spcBef>
            </a:pPr>
            <a:r>
              <a:rPr lang="en-US" sz="2342">
                <a:solidFill>
                  <a:srgbClr val="BF372A"/>
                </a:solidFill>
                <a:latin typeface="Open Sans Light Bold"/>
              </a:rPr>
              <a:t>et les jouets qui brillent dans l'obscurité.</a:t>
            </a:r>
          </a:p>
        </p:txBody>
      </p:sp>
      <p:sp>
        <p:nvSpPr>
          <p:cNvPr name="TextBox 16" id="16"/>
          <p:cNvSpPr txBox="true"/>
          <p:nvPr/>
        </p:nvSpPr>
        <p:spPr>
          <a:xfrm rot="0">
            <a:off x="3567555" y="5453483"/>
            <a:ext cx="601306" cy="378222"/>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 Art </a:t>
            </a:r>
          </a:p>
        </p:txBody>
      </p:sp>
      <p:sp>
        <p:nvSpPr>
          <p:cNvPr name="TextBox 17" id="17"/>
          <p:cNvSpPr txBox="true"/>
          <p:nvPr/>
        </p:nvSpPr>
        <p:spPr>
          <a:xfrm rot="0">
            <a:off x="3281099" y="7320682"/>
            <a:ext cx="1174218" cy="378222"/>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Sécurité</a:t>
            </a:r>
          </a:p>
        </p:txBody>
      </p:sp>
      <p:sp>
        <p:nvSpPr>
          <p:cNvPr name="TextBox 18" id="18"/>
          <p:cNvSpPr txBox="true"/>
          <p:nvPr/>
        </p:nvSpPr>
        <p:spPr>
          <a:xfrm rot="0">
            <a:off x="2774278" y="8980579"/>
            <a:ext cx="2199683" cy="775665"/>
          </a:xfrm>
          <a:prstGeom prst="rect">
            <a:avLst/>
          </a:prstGeom>
        </p:spPr>
        <p:txBody>
          <a:bodyPr anchor="t" rtlCol="false" tIns="0" lIns="0" bIns="0" rIns="0">
            <a:spAutoFit/>
          </a:bodyPr>
          <a:lstStyle/>
          <a:p>
            <a:pPr algn="ctr">
              <a:lnSpc>
                <a:spcPts val="3159"/>
              </a:lnSpc>
            </a:pPr>
            <a:r>
              <a:rPr lang="en-US" sz="2256">
                <a:solidFill>
                  <a:srgbClr val="992800"/>
                </a:solidFill>
                <a:latin typeface="Open Sans Light Bold"/>
              </a:rPr>
              <a:t>Matériaux </a:t>
            </a:r>
          </a:p>
          <a:p>
            <a:pPr algn="ctr">
              <a:lnSpc>
                <a:spcPts val="3159"/>
              </a:lnSpc>
              <a:spcBef>
                <a:spcPct val="0"/>
              </a:spcBef>
            </a:pPr>
            <a:r>
              <a:rPr lang="en-US" sz="2256">
                <a:solidFill>
                  <a:srgbClr val="992800"/>
                </a:solidFill>
                <a:latin typeface="Open Sans Light Bold"/>
              </a:rPr>
              <a:t>et revêtements</a:t>
            </a:r>
          </a:p>
        </p:txBody>
      </p:sp>
      <p:sp>
        <p:nvSpPr>
          <p:cNvPr name="TextBox 19" id="19"/>
          <p:cNvSpPr txBox="true"/>
          <p:nvPr/>
        </p:nvSpPr>
        <p:spPr>
          <a:xfrm rot="0">
            <a:off x="8613559" y="5501485"/>
            <a:ext cx="2977577" cy="378222"/>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Biologie et médecine</a:t>
            </a:r>
          </a:p>
        </p:txBody>
      </p:sp>
      <p:sp>
        <p:nvSpPr>
          <p:cNvPr name="TextBox 20" id="20"/>
          <p:cNvSpPr txBox="true"/>
          <p:nvPr/>
        </p:nvSpPr>
        <p:spPr>
          <a:xfrm rot="0">
            <a:off x="9196577" y="7364596"/>
            <a:ext cx="1811541" cy="378222"/>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Electronique</a:t>
            </a:r>
          </a:p>
        </p:txBody>
      </p:sp>
      <p:sp>
        <p:nvSpPr>
          <p:cNvPr name="TextBox 21" id="21"/>
          <p:cNvSpPr txBox="true"/>
          <p:nvPr/>
        </p:nvSpPr>
        <p:spPr>
          <a:xfrm rot="0">
            <a:off x="9457156" y="9179301"/>
            <a:ext cx="1290381" cy="378222"/>
          </a:xfrm>
          <a:prstGeom prst="rect">
            <a:avLst/>
          </a:prstGeom>
        </p:spPr>
        <p:txBody>
          <a:bodyPr anchor="t" rtlCol="false" tIns="0" lIns="0" bIns="0" rIns="0">
            <a:spAutoFit/>
          </a:bodyPr>
          <a:lstStyle/>
          <a:p>
            <a:pPr algn="ctr">
              <a:lnSpc>
                <a:spcPts val="3159"/>
              </a:lnSpc>
              <a:spcBef>
                <a:spcPct val="0"/>
              </a:spcBef>
            </a:pPr>
            <a:r>
              <a:rPr lang="en-US" sz="2256">
                <a:solidFill>
                  <a:srgbClr val="992800"/>
                </a:solidFill>
                <a:latin typeface="Open Sans Light Bold"/>
              </a:rPr>
              <a:t>Eclairage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DAFlJhsfJBA</dc:identifier>
  <dcterms:modified xsi:type="dcterms:W3CDTF">2011-08-01T06:04:30Z</dcterms:modified>
  <cp:revision>1</cp:revision>
  <dc:title>EQUIPE de Arnaud2000 et Laurine (léonight à la poubelle)</dc:title>
</cp:coreProperties>
</file>